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835" r:id="rId1"/>
    <p:sldMasterId id="2147483836" r:id="rId2"/>
  </p:sldMasterIdLst>
  <p:notesMasterIdLst>
    <p:notesMasterId r:id="rId35"/>
  </p:notes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1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b9e213c133_0_5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b9e213c133_0_5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bab159a6d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bab159a6d6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bab159a6d6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bab159a6d6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bab159a6d6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bab159a6d6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bab159a6d6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bab159a6d6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bab159a6d6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bab159a6d6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bab159a6d6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bab159a6d6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bab159a6d6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bab159a6d6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bab159a6d6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bab159a6d6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bab159a6d6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bab159a6d6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Positive Rate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bab159a6d6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bab159a6d6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b9e213c13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b9e213c13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bab159a6d6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bab159a6d6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bab159a6d6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bab159a6d6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bab159a6d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bab159a6d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bab159a6d6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bab159a6d6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bab159a6d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bab159a6d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bab159a6d6_0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bab159a6d6_0_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bc0c57d8f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bc0c57d8f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bab159a6d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bab159a6d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bab159a6d6_0_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bab159a6d6_0_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b9e213c133_0_1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b9e213c133_0_1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b9e213c133_0_5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b9e213c133_0_5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bc0c57d8f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bc0c57d8f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bc0c57d8f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bc0c57d8f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Managerial dashboard that we are building has this information surfaced directly to you from the model.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c0c57d8f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8" name="Google Shape;2328;gbc0c57d8f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b9e213c133_0_5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b9e213c133_0_5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b9e213c133_0_5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b9e213c133_0_5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b9e213c133_0_5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b9e213c133_0_5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b9e213c133_0_5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b9e213c133_0_5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bab159a6d6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bab159a6d6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bab159a6d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bab159a6d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1)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00025" y="1371600"/>
            <a:ext cx="56703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00025" y="3080150"/>
            <a:ext cx="56127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2"/>
          </p:nvPr>
        </p:nvSpPr>
        <p:spPr>
          <a:xfrm>
            <a:off x="600019" y="4301925"/>
            <a:ext cx="36831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Text)">
  <p:cSld name="1_Black Bar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List)">
  <p:cSld name="1_Blue Bar Text_1_1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0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10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2" name="Google Shape;772;p104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3" name="Google Shape;773;p104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4" name="Google Shape;774;p104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5" name="Google Shape;775;p104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6" name="Google Shape;776;p104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7" name="Google Shape;777;p104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List)">
  <p:cSld name="1_Grey Bar text_1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05"/>
          <p:cNvSpPr/>
          <p:nvPr userDrawn="1"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3" name="Google Shape;783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10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85" name="Google Shape;785;p10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9" name="Google Shape;789;p105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0" name="Google Shape;790;p105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1" name="Google Shape;791;p105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2" name="Google Shape;792;p105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3" name="Google Shape;793;p105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4" name="Google Shape;794;p105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List)">
  <p:cSld name="1_Blue Bar Text_1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06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7" name="Google Shape;797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0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9" name="Google Shape;799;p106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0" name="Google Shape;800;p106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1" name="Google Shape;801;p106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2" name="Google Shape;802;p106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3" name="Google Shape;803;p106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4" name="Google Shape;804;p106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5" name="Google Shape;805;p10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List)">
  <p:cSld name="1_Black Bar text_1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07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10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2" name="Google Shape;812;p107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3" name="Google Shape;813;p107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4" name="Google Shape;814;p107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5" name="Google Shape;815;p107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6" name="Google Shape;816;p107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7" name="Google Shape;817;p107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8" name="Google Shape;818;p10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 Members">
  <p:cSld name="Team Members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08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4" name="Google Shape;824;p108"/>
          <p:cNvSpPr txBox="1">
            <a:spLocks noGrp="1"/>
          </p:cNvSpPr>
          <p:nvPr>
            <p:ph type="subTitle" idx="1"/>
          </p:nvPr>
        </p:nvSpPr>
        <p:spPr>
          <a:xfrm>
            <a:off x="813425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5" name="Google Shape;825;p108"/>
          <p:cNvSpPr txBox="1">
            <a:spLocks noGrp="1"/>
          </p:cNvSpPr>
          <p:nvPr>
            <p:ph type="subTitle" idx="2"/>
          </p:nvPr>
        </p:nvSpPr>
        <p:spPr>
          <a:xfrm>
            <a:off x="813425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6" name="Google Shape;826;p108"/>
          <p:cNvSpPr txBox="1">
            <a:spLocks noGrp="1"/>
          </p:cNvSpPr>
          <p:nvPr>
            <p:ph type="subTitle" idx="3"/>
          </p:nvPr>
        </p:nvSpPr>
        <p:spPr>
          <a:xfrm>
            <a:off x="813425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7" name="Google Shape;827;p108"/>
          <p:cNvSpPr txBox="1">
            <a:spLocks noGrp="1"/>
          </p:cNvSpPr>
          <p:nvPr>
            <p:ph type="subTitle" idx="4"/>
          </p:nvPr>
        </p:nvSpPr>
        <p:spPr>
          <a:xfrm>
            <a:off x="813425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8" name="Google Shape;828;p108"/>
          <p:cNvSpPr txBox="1">
            <a:spLocks noGrp="1"/>
          </p:cNvSpPr>
          <p:nvPr>
            <p:ph type="subTitle" idx="5"/>
          </p:nvPr>
        </p:nvSpPr>
        <p:spPr>
          <a:xfrm>
            <a:off x="813425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9" name="Google Shape;829;p108"/>
          <p:cNvSpPr txBox="1">
            <a:spLocks noGrp="1"/>
          </p:cNvSpPr>
          <p:nvPr>
            <p:ph type="subTitle" idx="6"/>
          </p:nvPr>
        </p:nvSpPr>
        <p:spPr>
          <a:xfrm>
            <a:off x="813425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0" name="Google Shape;830;p108"/>
          <p:cNvSpPr txBox="1">
            <a:spLocks noGrp="1"/>
          </p:cNvSpPr>
          <p:nvPr>
            <p:ph type="subTitle" idx="7"/>
          </p:nvPr>
        </p:nvSpPr>
        <p:spPr>
          <a:xfrm>
            <a:off x="813425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1" name="Google Shape;831;p108"/>
          <p:cNvSpPr txBox="1">
            <a:spLocks noGrp="1"/>
          </p:cNvSpPr>
          <p:nvPr>
            <p:ph type="subTitle" idx="8"/>
          </p:nvPr>
        </p:nvSpPr>
        <p:spPr>
          <a:xfrm>
            <a:off x="813425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4" name="Google Shape;834;p108"/>
          <p:cNvSpPr/>
          <p:nvPr/>
        </p:nvSpPr>
        <p:spPr>
          <a:xfrm>
            <a:off x="240025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108"/>
          <p:cNvSpPr/>
          <p:nvPr/>
        </p:nvSpPr>
        <p:spPr>
          <a:xfrm>
            <a:off x="240025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08"/>
          <p:cNvSpPr/>
          <p:nvPr/>
        </p:nvSpPr>
        <p:spPr>
          <a:xfrm>
            <a:off x="240025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08"/>
          <p:cNvSpPr/>
          <p:nvPr/>
        </p:nvSpPr>
        <p:spPr>
          <a:xfrm>
            <a:off x="240025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08"/>
          <p:cNvSpPr txBox="1">
            <a:spLocks noGrp="1"/>
          </p:cNvSpPr>
          <p:nvPr>
            <p:ph type="subTitle" idx="9"/>
          </p:nvPr>
        </p:nvSpPr>
        <p:spPr>
          <a:xfrm>
            <a:off x="5145400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9" name="Google Shape;839;p108"/>
          <p:cNvSpPr txBox="1">
            <a:spLocks noGrp="1"/>
          </p:cNvSpPr>
          <p:nvPr>
            <p:ph type="subTitle" idx="13"/>
          </p:nvPr>
        </p:nvSpPr>
        <p:spPr>
          <a:xfrm>
            <a:off x="5145400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0" name="Google Shape;840;p108"/>
          <p:cNvSpPr txBox="1">
            <a:spLocks noGrp="1"/>
          </p:cNvSpPr>
          <p:nvPr>
            <p:ph type="subTitle" idx="14"/>
          </p:nvPr>
        </p:nvSpPr>
        <p:spPr>
          <a:xfrm>
            <a:off x="5145400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1" name="Google Shape;841;p108"/>
          <p:cNvSpPr txBox="1">
            <a:spLocks noGrp="1"/>
          </p:cNvSpPr>
          <p:nvPr>
            <p:ph type="subTitle" idx="15"/>
          </p:nvPr>
        </p:nvSpPr>
        <p:spPr>
          <a:xfrm>
            <a:off x="5145400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2" name="Google Shape;842;p108"/>
          <p:cNvSpPr txBox="1">
            <a:spLocks noGrp="1"/>
          </p:cNvSpPr>
          <p:nvPr>
            <p:ph type="subTitle" idx="16"/>
          </p:nvPr>
        </p:nvSpPr>
        <p:spPr>
          <a:xfrm>
            <a:off x="5145400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3" name="Google Shape;843;p108"/>
          <p:cNvSpPr txBox="1">
            <a:spLocks noGrp="1"/>
          </p:cNvSpPr>
          <p:nvPr>
            <p:ph type="subTitle" idx="17"/>
          </p:nvPr>
        </p:nvSpPr>
        <p:spPr>
          <a:xfrm>
            <a:off x="5145400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4" name="Google Shape;844;p108"/>
          <p:cNvSpPr txBox="1">
            <a:spLocks noGrp="1"/>
          </p:cNvSpPr>
          <p:nvPr>
            <p:ph type="subTitle" idx="18"/>
          </p:nvPr>
        </p:nvSpPr>
        <p:spPr>
          <a:xfrm>
            <a:off x="5145400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5" name="Google Shape;845;p108"/>
          <p:cNvSpPr txBox="1">
            <a:spLocks noGrp="1"/>
          </p:cNvSpPr>
          <p:nvPr>
            <p:ph type="subTitle" idx="19"/>
          </p:nvPr>
        </p:nvSpPr>
        <p:spPr>
          <a:xfrm>
            <a:off x="5145400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6" name="Google Shape;846;p108"/>
          <p:cNvSpPr/>
          <p:nvPr/>
        </p:nvSpPr>
        <p:spPr>
          <a:xfrm>
            <a:off x="4572000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08"/>
          <p:cNvSpPr/>
          <p:nvPr/>
        </p:nvSpPr>
        <p:spPr>
          <a:xfrm>
            <a:off x="4572000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08"/>
          <p:cNvSpPr/>
          <p:nvPr/>
        </p:nvSpPr>
        <p:spPr>
          <a:xfrm>
            <a:off x="4572000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108"/>
          <p:cNvSpPr/>
          <p:nvPr/>
        </p:nvSpPr>
        <p:spPr>
          <a:xfrm>
            <a:off x="4572000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 1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2" name="Google Shape;852;p109"/>
          <p:cNvCxnSpPr/>
          <p:nvPr/>
        </p:nvCxnSpPr>
        <p:spPr>
          <a:xfrm>
            <a:off x="3453715" y="847989"/>
            <a:ext cx="0" cy="344340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53" name="Google Shape;853;p109"/>
          <p:cNvSpPr txBox="1">
            <a:spLocks noGrp="1"/>
          </p:cNvSpPr>
          <p:nvPr>
            <p:ph type="subTitle" idx="1"/>
          </p:nvPr>
        </p:nvSpPr>
        <p:spPr>
          <a:xfrm>
            <a:off x="3743813" y="1369181"/>
            <a:ext cx="47427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000"/>
              <a:buNone/>
              <a:defRPr sz="3000" b="0" i="0" u="none" strike="noStrike" cap="none">
                <a:solidFill>
                  <a:srgbClr val="23232D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54" name="Google Shape;854;p109"/>
          <p:cNvSpPr txBox="1">
            <a:spLocks noGrp="1"/>
          </p:cNvSpPr>
          <p:nvPr>
            <p:ph type="subTitle" idx="2"/>
          </p:nvPr>
        </p:nvSpPr>
        <p:spPr>
          <a:xfrm>
            <a:off x="3743813" y="2961319"/>
            <a:ext cx="47427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White)">
  <p:cSld name="Quote 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10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23232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60" name="Google Shape;860;p110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Gray Blue)">
  <p:cSld name="Quote 1_1_1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111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67" name="Google Shape;867;p111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ue)">
  <p:cSld name="Quote 1_1_1_1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D8F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112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74" name="Google Shape;874;p112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ack)">
  <p:cSld name="Quote 1_1_1_1_1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13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1" name="Google Shape;881;p113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Text)">
  <p:cSld name="1_White Bar 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>
            <a:off x="3543301" y="-1"/>
            <a:ext cx="5600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1">
  <p:cSld name="Image 1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14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11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11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9" name="Google Shape;889;p114"/>
          <p:cNvSpPr/>
          <p:nvPr/>
        </p:nvSpPr>
        <p:spPr>
          <a:xfrm>
            <a:off x="4579200" y="822638"/>
            <a:ext cx="3593100" cy="36024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2">
  <p:cSld name="Image 2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5"/>
          <p:cNvSpPr txBox="1">
            <a:spLocks noGrp="1"/>
          </p:cNvSpPr>
          <p:nvPr>
            <p:ph type="title"/>
          </p:nvPr>
        </p:nvSpPr>
        <p:spPr>
          <a:xfrm>
            <a:off x="5909950" y="768100"/>
            <a:ext cx="28719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115"/>
          <p:cNvSpPr txBox="1">
            <a:spLocks noGrp="1"/>
          </p:cNvSpPr>
          <p:nvPr>
            <p:ph type="subTitle" idx="1"/>
          </p:nvPr>
        </p:nvSpPr>
        <p:spPr>
          <a:xfrm>
            <a:off x="5909950" y="2699000"/>
            <a:ext cx="2871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6" name="Google Shape;896;p115"/>
          <p:cNvSpPr/>
          <p:nvPr/>
        </p:nvSpPr>
        <p:spPr>
          <a:xfrm>
            <a:off x="0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3">
  <p:cSld name="Image 3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1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2" name="Google Shape;902;p11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03" name="Google Shape;903;p116"/>
          <p:cNvSpPr/>
          <p:nvPr/>
        </p:nvSpPr>
        <p:spPr>
          <a:xfrm>
            <a:off x="3668531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Blank)">
  <p:cSld name="Blue Bar-Left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18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Blank)">
  <p:cSld name="Grey Bar-Left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19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Blank)">
  <p:cSld name="Black Bar-Left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20"/>
          <p:cNvSpPr/>
          <p:nvPr userDrawn="1"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White Bar-Left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21"/>
          <p:cNvSpPr/>
          <p:nvPr/>
        </p:nvSpPr>
        <p:spPr>
          <a:xfrm flipH="1">
            <a:off x="3755700" y="0"/>
            <a:ext cx="5388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Line (Blank)">
  <p:cSld name="White Line-Left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0" name="Google Shape;930;p122"/>
          <p:cNvCxnSpPr/>
          <p:nvPr/>
        </p:nvCxnSpPr>
        <p:spPr>
          <a:xfrm>
            <a:off x="3755571" y="0"/>
            <a:ext cx="0" cy="5143500"/>
          </a:xfrm>
          <a:prstGeom prst="straightConnector1">
            <a:avLst/>
          </a:prstGeom>
          <a:noFill/>
          <a:ln w="12700" cap="flat" cmpd="sng">
            <a:solidFill>
              <a:srgbClr val="7F8FA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1" name="Google Shape;931;p122"/>
          <p:cNvSpPr txBox="1">
            <a:spLocks noGrp="1"/>
          </p:cNvSpPr>
          <p:nvPr>
            <p:ph type="title"/>
          </p:nvPr>
        </p:nvSpPr>
        <p:spPr>
          <a:xfrm>
            <a:off x="320040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12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(Option 2)" type="title">
  <p:cSld name="TITLE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38" name="Google Shape;938;p1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None/>
              <a:defRPr sz="2800" b="0">
                <a:solidFill>
                  <a:srgbClr val="2D8FE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0" name="Google Shape;940;p123"/>
          <p:cNvSpPr/>
          <p:nvPr/>
        </p:nvSpPr>
        <p:spPr>
          <a:xfrm>
            <a:off x="6550" y="4861750"/>
            <a:ext cx="2889600" cy="28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White)">
  <p:cSld name="White-Single Word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i="0" u="none" strike="noStrike" cap="none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ack) 1">
  <p:cSld name="Single Word (Black)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25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1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 Gray)">
  <p:cSld name="Grey-Blank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 userDrawn="1"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)">
  <p:cSld name="Blue-Blank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ack)">
  <p:cSld name="Black-Blank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n-US)">
  <p:cSld name="Non-U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United States)">
  <p:cSld name="United State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3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World)">
  <p:cSld name="World Map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5" name="Google Shape;145;p20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0769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rth American)">
  <p:cSld name="North American Un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White-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4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600019" y="1877756"/>
            <a:ext cx="17688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sz="3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PAC)">
  <p:cSld name="APAC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South America)">
  <p:cSld name="South America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frica)">
  <p:cSld name="Africa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urope)">
  <p:cSld name="Europ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MEA)">
  <p:cSld name="Europe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n-US)">
  <p:cSld name="Non-US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United States)">
  <p:cSld name="United States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World)">
  <p:cSld name="World Map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rth American)">
  <p:cSld name="North American Union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PAC)">
  <p:cSld name="APAC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(Blank)">
  <p:cSld name="White-Blank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00023" y="1877750"/>
            <a:ext cx="18915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33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33" name="Google Shape;33;p5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South America)">
  <p:cSld name="South America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frica)">
  <p:cSld name="Africa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urope)">
  <p:cSld name="Europe_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MEA)">
  <p:cSld name="Europe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Japan)">
  <p:cSld name="Europe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152809">
            <a:off x="5460339" y="800540"/>
            <a:ext cx="3516174" cy="351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1">
  <p:cSld name="Chart Slide 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/>
          <p:nvPr/>
        </p:nvSpPr>
        <p:spPr>
          <a:xfrm>
            <a:off x="560070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7"/>
          <p:cNvSpPr txBox="1">
            <a:spLocks noGrp="1"/>
          </p:cNvSpPr>
          <p:nvPr>
            <p:ph type="subTitle" idx="1"/>
          </p:nvPr>
        </p:nvSpPr>
        <p:spPr>
          <a:xfrm>
            <a:off x="5889375" y="2699000"/>
            <a:ext cx="28923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2">
  <p:cSld name="Chart Slide 2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0" name="Google Shape;270;p3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3">
  <p:cSld name="Chart Slide 3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subTitle" idx="1"/>
          </p:nvPr>
        </p:nvSpPr>
        <p:spPr>
          <a:xfrm>
            <a:off x="5907025" y="2699000"/>
            <a:ext cx="28746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4">
  <p:cSld name="Chart Slide 4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4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5">
  <p:cSld name="Chart Slide 6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">
  <p:cSld name="Plain Slide 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228600" y="1005840"/>
            <a:ext cx="7624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List)">
  <p:cSld name="1_Blue Bar Text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4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4" name="Google Shape;294;p42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5" name="Google Shape;295;p42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6" name="Google Shape;296;p42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7" name="Google Shape;297;p42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8" name="Google Shape;298;p42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9" name="Google Shape;299;p42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List)">
  <p:cSld name="1_Grey Bar text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6" name="Google Shape;306;p4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43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43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" name="Google Shape;311;p43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2" name="Google Shape;312;p43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3" name="Google Shape;313;p43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4" name="Google Shape;314;p43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List)">
  <p:cSld name="1_Blue Bar Text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9" name="Google Shape;319;p44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0" name="Google Shape;320;p44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1" name="Google Shape;321;p44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2" name="Google Shape;322;p44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3" name="Google Shape;323;p44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4" name="Google Shape;324;p44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5" name="Google Shape;325;p4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List)">
  <p:cSld name="1_Black Bar text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/>
          <p:nvPr userDrawn="1"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2" name="Google Shape;332;p45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3" name="Google Shape;333;p45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4" name="Google Shape;334;p45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5" name="Google Shape;335;p45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6" name="Google Shape;336;p45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7" name="Google Shape;337;p45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 Members">
  <p:cSld name="Team Member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" name="Google Shape;344;p46"/>
          <p:cNvSpPr txBox="1">
            <a:spLocks noGrp="1"/>
          </p:cNvSpPr>
          <p:nvPr>
            <p:ph type="subTitle" idx="1"/>
          </p:nvPr>
        </p:nvSpPr>
        <p:spPr>
          <a:xfrm>
            <a:off x="813425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5" name="Google Shape;345;p46"/>
          <p:cNvSpPr txBox="1">
            <a:spLocks noGrp="1"/>
          </p:cNvSpPr>
          <p:nvPr>
            <p:ph type="subTitle" idx="2"/>
          </p:nvPr>
        </p:nvSpPr>
        <p:spPr>
          <a:xfrm>
            <a:off x="813425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6" name="Google Shape;346;p46"/>
          <p:cNvSpPr txBox="1">
            <a:spLocks noGrp="1"/>
          </p:cNvSpPr>
          <p:nvPr>
            <p:ph type="subTitle" idx="3"/>
          </p:nvPr>
        </p:nvSpPr>
        <p:spPr>
          <a:xfrm>
            <a:off x="813425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7" name="Google Shape;347;p46"/>
          <p:cNvSpPr txBox="1">
            <a:spLocks noGrp="1"/>
          </p:cNvSpPr>
          <p:nvPr>
            <p:ph type="subTitle" idx="4"/>
          </p:nvPr>
        </p:nvSpPr>
        <p:spPr>
          <a:xfrm>
            <a:off x="813425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8" name="Google Shape;348;p46"/>
          <p:cNvSpPr txBox="1">
            <a:spLocks noGrp="1"/>
          </p:cNvSpPr>
          <p:nvPr>
            <p:ph type="subTitle" idx="5"/>
          </p:nvPr>
        </p:nvSpPr>
        <p:spPr>
          <a:xfrm>
            <a:off x="813425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9" name="Google Shape;349;p46"/>
          <p:cNvSpPr txBox="1">
            <a:spLocks noGrp="1"/>
          </p:cNvSpPr>
          <p:nvPr>
            <p:ph type="subTitle" idx="6"/>
          </p:nvPr>
        </p:nvSpPr>
        <p:spPr>
          <a:xfrm>
            <a:off x="813425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0" name="Google Shape;350;p46"/>
          <p:cNvSpPr txBox="1">
            <a:spLocks noGrp="1"/>
          </p:cNvSpPr>
          <p:nvPr>
            <p:ph type="subTitle" idx="7"/>
          </p:nvPr>
        </p:nvSpPr>
        <p:spPr>
          <a:xfrm>
            <a:off x="813425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1" name="Google Shape;351;p46"/>
          <p:cNvSpPr txBox="1">
            <a:spLocks noGrp="1"/>
          </p:cNvSpPr>
          <p:nvPr>
            <p:ph type="subTitle" idx="8"/>
          </p:nvPr>
        </p:nvSpPr>
        <p:spPr>
          <a:xfrm>
            <a:off x="813425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3" name="Google Shape;353;p46"/>
          <p:cNvSpPr/>
          <p:nvPr/>
        </p:nvSpPr>
        <p:spPr>
          <a:xfrm>
            <a:off x="240025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6"/>
          <p:cNvSpPr/>
          <p:nvPr/>
        </p:nvSpPr>
        <p:spPr>
          <a:xfrm>
            <a:off x="240025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6"/>
          <p:cNvSpPr/>
          <p:nvPr/>
        </p:nvSpPr>
        <p:spPr>
          <a:xfrm>
            <a:off x="240025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6"/>
          <p:cNvSpPr/>
          <p:nvPr/>
        </p:nvSpPr>
        <p:spPr>
          <a:xfrm>
            <a:off x="240025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6"/>
          <p:cNvSpPr txBox="1">
            <a:spLocks noGrp="1"/>
          </p:cNvSpPr>
          <p:nvPr>
            <p:ph type="subTitle" idx="9"/>
          </p:nvPr>
        </p:nvSpPr>
        <p:spPr>
          <a:xfrm>
            <a:off x="5145400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8" name="Google Shape;358;p46"/>
          <p:cNvSpPr txBox="1">
            <a:spLocks noGrp="1"/>
          </p:cNvSpPr>
          <p:nvPr>
            <p:ph type="subTitle" idx="13"/>
          </p:nvPr>
        </p:nvSpPr>
        <p:spPr>
          <a:xfrm>
            <a:off x="5145400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9" name="Google Shape;359;p46"/>
          <p:cNvSpPr txBox="1">
            <a:spLocks noGrp="1"/>
          </p:cNvSpPr>
          <p:nvPr>
            <p:ph type="subTitle" idx="14"/>
          </p:nvPr>
        </p:nvSpPr>
        <p:spPr>
          <a:xfrm>
            <a:off x="5145400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0" name="Google Shape;360;p46"/>
          <p:cNvSpPr txBox="1">
            <a:spLocks noGrp="1"/>
          </p:cNvSpPr>
          <p:nvPr>
            <p:ph type="subTitle" idx="15"/>
          </p:nvPr>
        </p:nvSpPr>
        <p:spPr>
          <a:xfrm>
            <a:off x="5145400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1" name="Google Shape;361;p46"/>
          <p:cNvSpPr txBox="1">
            <a:spLocks noGrp="1"/>
          </p:cNvSpPr>
          <p:nvPr>
            <p:ph type="subTitle" idx="16"/>
          </p:nvPr>
        </p:nvSpPr>
        <p:spPr>
          <a:xfrm>
            <a:off x="5145400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2" name="Google Shape;362;p46"/>
          <p:cNvSpPr txBox="1">
            <a:spLocks noGrp="1"/>
          </p:cNvSpPr>
          <p:nvPr>
            <p:ph type="subTitle" idx="17"/>
          </p:nvPr>
        </p:nvSpPr>
        <p:spPr>
          <a:xfrm>
            <a:off x="5145400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3" name="Google Shape;363;p46"/>
          <p:cNvSpPr txBox="1">
            <a:spLocks noGrp="1"/>
          </p:cNvSpPr>
          <p:nvPr>
            <p:ph type="subTitle" idx="18"/>
          </p:nvPr>
        </p:nvSpPr>
        <p:spPr>
          <a:xfrm>
            <a:off x="5145400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subTitle" idx="19"/>
          </p:nvPr>
        </p:nvSpPr>
        <p:spPr>
          <a:xfrm>
            <a:off x="5145400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5" name="Google Shape;365;p46"/>
          <p:cNvSpPr/>
          <p:nvPr/>
        </p:nvSpPr>
        <p:spPr>
          <a:xfrm>
            <a:off x="4572000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6"/>
          <p:cNvSpPr/>
          <p:nvPr/>
        </p:nvSpPr>
        <p:spPr>
          <a:xfrm>
            <a:off x="4572000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6"/>
          <p:cNvSpPr/>
          <p:nvPr/>
        </p:nvSpPr>
        <p:spPr>
          <a:xfrm>
            <a:off x="4572000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6"/>
          <p:cNvSpPr/>
          <p:nvPr/>
        </p:nvSpPr>
        <p:spPr>
          <a:xfrm>
            <a:off x="4572000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 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47"/>
          <p:cNvCxnSpPr/>
          <p:nvPr/>
        </p:nvCxnSpPr>
        <p:spPr>
          <a:xfrm>
            <a:off x="3453715" y="847989"/>
            <a:ext cx="0" cy="344340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47"/>
          <p:cNvSpPr txBox="1">
            <a:spLocks noGrp="1"/>
          </p:cNvSpPr>
          <p:nvPr>
            <p:ph type="subTitle" idx="1"/>
          </p:nvPr>
        </p:nvSpPr>
        <p:spPr>
          <a:xfrm>
            <a:off x="3743813" y="1369181"/>
            <a:ext cx="47427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000"/>
              <a:buNone/>
              <a:defRPr sz="3000" b="0" i="0" u="none" strike="noStrike" cap="none">
                <a:solidFill>
                  <a:srgbClr val="23232D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subTitle" idx="2"/>
          </p:nvPr>
        </p:nvSpPr>
        <p:spPr>
          <a:xfrm>
            <a:off x="3743813" y="2961319"/>
            <a:ext cx="47427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White)">
  <p:cSld name="Quote 1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/>
          <p:nvPr/>
        </p:nvSpPr>
        <p:spPr>
          <a:xfrm>
            <a:off x="-4" y="0"/>
            <a:ext cx="9165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8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23232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1" name="Google Shape;381;p48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Gray Blue)">
  <p:cSld name="Quote 1_1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9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ue)">
  <p:cSld name="Quote 1_1_1_1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D8F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0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5" name="Google Shape;395;p50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ack)">
  <p:cSld name="Quote 1_1_1_1_1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1" name="Google Shape;401;p51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2 Column (Blue Line) ">
  <p:cSld name="Plain Slide 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4258225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1">
  <p:cSld name="Image 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5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9" name="Google Shape;409;p52"/>
          <p:cNvSpPr/>
          <p:nvPr/>
        </p:nvSpPr>
        <p:spPr>
          <a:xfrm>
            <a:off x="4579200" y="822638"/>
            <a:ext cx="3593100" cy="36024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2">
  <p:cSld name="Image 2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>
            <a:spLocks noGrp="1"/>
          </p:cNvSpPr>
          <p:nvPr>
            <p:ph type="title"/>
          </p:nvPr>
        </p:nvSpPr>
        <p:spPr>
          <a:xfrm>
            <a:off x="5909950" y="768100"/>
            <a:ext cx="28719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53"/>
          <p:cNvSpPr txBox="1">
            <a:spLocks noGrp="1"/>
          </p:cNvSpPr>
          <p:nvPr>
            <p:ph type="subTitle" idx="1"/>
          </p:nvPr>
        </p:nvSpPr>
        <p:spPr>
          <a:xfrm>
            <a:off x="5909950" y="2699000"/>
            <a:ext cx="2871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6" name="Google Shape;416;p53"/>
          <p:cNvSpPr/>
          <p:nvPr/>
        </p:nvSpPr>
        <p:spPr>
          <a:xfrm>
            <a:off x="0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3">
  <p:cSld name="Image 3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5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3" name="Google Shape;423;p54"/>
          <p:cNvSpPr/>
          <p:nvPr/>
        </p:nvSpPr>
        <p:spPr>
          <a:xfrm>
            <a:off x="3668531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Blank)">
  <p:cSld name="Blue Bar-Left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Blank)">
  <p:cSld name="Grey Bar-Left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Black Bar-Lef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White Bar-Left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/>
          <p:nvPr/>
        </p:nvSpPr>
        <p:spPr>
          <a:xfrm flipH="1">
            <a:off x="3755700" y="0"/>
            <a:ext cx="5388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Line (Blank)">
  <p:cSld name="White Line-Left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9" name="Google Shape;449;p60"/>
          <p:cNvCxnSpPr/>
          <p:nvPr/>
        </p:nvCxnSpPr>
        <p:spPr>
          <a:xfrm>
            <a:off x="3755571" y="0"/>
            <a:ext cx="0" cy="5143500"/>
          </a:xfrm>
          <a:prstGeom prst="straightConnector1">
            <a:avLst/>
          </a:prstGeom>
          <a:noFill/>
          <a:ln w="12700" cap="flat" cmpd="sng">
            <a:solidFill>
              <a:srgbClr val="7F8FA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0" name="Google Shape;450;p60"/>
          <p:cNvSpPr txBox="1">
            <a:spLocks noGrp="1"/>
          </p:cNvSpPr>
          <p:nvPr>
            <p:ph type="title"/>
          </p:nvPr>
        </p:nvSpPr>
        <p:spPr>
          <a:xfrm>
            <a:off x="320040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6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(Option 2)" type="title">
  <p:cSld name="TITLE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7" name="Google Shape;457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None/>
              <a:defRPr sz="2800" b="0">
                <a:solidFill>
                  <a:srgbClr val="2D8FE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8" name="Google Shape;458;p61"/>
          <p:cNvSpPr/>
          <p:nvPr/>
        </p:nvSpPr>
        <p:spPr>
          <a:xfrm>
            <a:off x="6550" y="4861750"/>
            <a:ext cx="2889600" cy="281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3 Column (Blue Line)">
  <p:cSld name="Plain Slide 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2"/>
          </p:nvPr>
        </p:nvSpPr>
        <p:spPr>
          <a:xfrm>
            <a:off x="3079678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3"/>
          </p:nvPr>
        </p:nvSpPr>
        <p:spPr>
          <a:xfrm>
            <a:off x="5930757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rtl="0"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>
            <a:endParaRPr/>
          </a:p>
        </p:txBody>
      </p:sp>
      <p:sp>
        <p:nvSpPr>
          <p:cNvPr id="464" name="Google Shape;464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1)">
  <p:cSld name="Title Slide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5"/>
          <p:cNvSpPr txBox="1">
            <a:spLocks noGrp="1"/>
          </p:cNvSpPr>
          <p:nvPr>
            <p:ph type="title"/>
          </p:nvPr>
        </p:nvSpPr>
        <p:spPr>
          <a:xfrm>
            <a:off x="600025" y="1371600"/>
            <a:ext cx="56703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65"/>
          <p:cNvSpPr txBox="1">
            <a:spLocks noGrp="1"/>
          </p:cNvSpPr>
          <p:nvPr>
            <p:ph type="subTitle" idx="1"/>
          </p:nvPr>
        </p:nvSpPr>
        <p:spPr>
          <a:xfrm>
            <a:off x="600025" y="3080150"/>
            <a:ext cx="47745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8" name="Google Shape;478;p65"/>
          <p:cNvSpPr txBox="1">
            <a:spLocks noGrp="1"/>
          </p:cNvSpPr>
          <p:nvPr>
            <p:ph type="subTitle" idx="2"/>
          </p:nvPr>
        </p:nvSpPr>
        <p:spPr>
          <a:xfrm>
            <a:off x="600019" y="4301925"/>
            <a:ext cx="36831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1" name="Google Shape;481;p65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White-Blank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4" name="Google Shape;484;p66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5" name="Google Shape;485;p66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6" name="Google Shape;486;p66"/>
          <p:cNvSpPr txBox="1"/>
          <p:nvPr/>
        </p:nvSpPr>
        <p:spPr>
          <a:xfrm>
            <a:off x="600019" y="1877756"/>
            <a:ext cx="17688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>
                <a:solidFill>
                  <a:srgbClr val="23232D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sz="3300" b="1" i="0" u="none" strike="noStrike" cap="none">
              <a:solidFill>
                <a:srgbClr val="23232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(Blank)">
  <p:cSld name="White-Blank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7"/>
          <p:cNvSpPr txBox="1">
            <a:spLocks noGrp="1"/>
          </p:cNvSpPr>
          <p:nvPr>
            <p:ph type="title"/>
          </p:nvPr>
        </p:nvSpPr>
        <p:spPr>
          <a:xfrm>
            <a:off x="600023" y="1877750"/>
            <a:ext cx="18915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33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67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494" name="Google Shape;494;p67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">
  <p:cSld name="Plain Slide 1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8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68"/>
          <p:cNvSpPr txBox="1">
            <a:spLocks noGrp="1"/>
          </p:cNvSpPr>
          <p:nvPr>
            <p:ph type="body" idx="1"/>
          </p:nvPr>
        </p:nvSpPr>
        <p:spPr>
          <a:xfrm>
            <a:off x="228600" y="1005840"/>
            <a:ext cx="7624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1" name="Google Shape;501;p68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2 Column (Blue Line) ">
  <p:cSld name="Plain Slide 1_1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9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7" name="Google Shape;507;p69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8" name="Google Shape;508;p69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9"/>
          <p:cNvSpPr txBox="1">
            <a:spLocks noGrp="1"/>
          </p:cNvSpPr>
          <p:nvPr>
            <p:ph type="body" idx="2"/>
          </p:nvPr>
        </p:nvSpPr>
        <p:spPr>
          <a:xfrm>
            <a:off x="4258225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3 Column (Blue Line)">
  <p:cSld name="Plain Slide 1_1_1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0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70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16" name="Google Shape;516;p70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70"/>
          <p:cNvSpPr txBox="1">
            <a:spLocks noGrp="1"/>
          </p:cNvSpPr>
          <p:nvPr>
            <p:ph type="body" idx="2"/>
          </p:nvPr>
        </p:nvSpPr>
        <p:spPr>
          <a:xfrm>
            <a:off x="3079678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0" name="Google Shape;520;p70"/>
          <p:cNvSpPr txBox="1">
            <a:spLocks noGrp="1"/>
          </p:cNvSpPr>
          <p:nvPr>
            <p:ph type="body" idx="3"/>
          </p:nvPr>
        </p:nvSpPr>
        <p:spPr>
          <a:xfrm>
            <a:off x="5930757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 Quads">
  <p:cSld name="Plain Slide 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1"/>
          <p:cNvSpPr txBox="1">
            <a:spLocks noGrp="1"/>
          </p:cNvSpPr>
          <p:nvPr>
            <p:ph type="body" idx="1"/>
          </p:nvPr>
        </p:nvSpPr>
        <p:spPr>
          <a:xfrm>
            <a:off x="228600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4" name="Google Shape;524;p71"/>
          <p:cNvSpPr txBox="1">
            <a:spLocks noGrp="1"/>
          </p:cNvSpPr>
          <p:nvPr>
            <p:ph type="body" idx="2"/>
          </p:nvPr>
        </p:nvSpPr>
        <p:spPr>
          <a:xfrm>
            <a:off x="4412869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5" name="Google Shape;525;p71"/>
          <p:cNvSpPr txBox="1">
            <a:spLocks noGrp="1"/>
          </p:cNvSpPr>
          <p:nvPr>
            <p:ph type="body" idx="3"/>
          </p:nvPr>
        </p:nvSpPr>
        <p:spPr>
          <a:xfrm>
            <a:off x="228600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6" name="Google Shape;526;p71"/>
          <p:cNvSpPr txBox="1">
            <a:spLocks noGrp="1"/>
          </p:cNvSpPr>
          <p:nvPr>
            <p:ph type="body" idx="4"/>
          </p:nvPr>
        </p:nvSpPr>
        <p:spPr>
          <a:xfrm>
            <a:off x="4412869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7" name="Google Shape;527;p71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71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Text)">
  <p:cSld name="1_Blue Bar Text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2"/>
          <p:cNvSpPr/>
          <p:nvPr userDrawn="1"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2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3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Google Shape;536;p72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7" name="Google Shape;537;p72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Text)">
  <p:cSld name="1_Grey Bar text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3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3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73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6" name="Google Shape;546;p73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 Quads">
  <p:cSld name="Plain Slide 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228600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4412869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3"/>
          </p:nvPr>
        </p:nvSpPr>
        <p:spPr>
          <a:xfrm>
            <a:off x="228600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4"/>
          </p:nvPr>
        </p:nvSpPr>
        <p:spPr>
          <a:xfrm>
            <a:off x="4412869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Text)">
  <p:cSld name="1_Black Bar text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4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4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74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5" name="Google Shape;555;p74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Text)">
  <p:cSld name="1_White Bar Text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/>
          <p:nvPr/>
        </p:nvSpPr>
        <p:spPr>
          <a:xfrm>
            <a:off x="3543301" y="-1"/>
            <a:ext cx="5600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75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7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75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White)">
  <p:cSld name="White-Single Word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6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i="0" u="none" strike="noStrike" cap="none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 Gray)">
  <p:cSld name="Grey-Blank_1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7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77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)">
  <p:cSld name="Blue-Blank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78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ack)">
  <p:cSld name="Black-Blank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9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9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n-US)">
  <p:cSld name="Non-US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8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4" name="Google Shape;594;p8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98" name="Google Shape;59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United States)">
  <p:cSld name="United States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1" name="Google Shape;601;p8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5" name="Google Shape;605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3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World)">
  <p:cSld name="World Map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9" name="Google Shape;609;p8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13" name="Google Shape;61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02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rth American)">
  <p:cSld name="North American Union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6" name="Google Shape;616;p8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Text)">
  <p:cSld name="1_Blue Bar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3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PAC)">
  <p:cSld name="APAC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3" name="Google Shape;623;p8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7" name="Google Shape;627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South America)">
  <p:cSld name="South America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0" name="Google Shape;630;p8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4" name="Google Shape;634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frica)">
  <p:cSld name="Africa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7" name="Google Shape;637;p8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1" name="Google Shape;641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urope)">
  <p:cSld name="Europe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7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8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5" name="Google Shape;645;p8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9" name="Google Shape;649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MEA)">
  <p:cSld name="Europe_1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8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8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3" name="Google Shape;653;p8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57" name="Google Shape;657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n-US)">
  <p:cSld name="Non-US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8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1" name="Google Shape;661;p8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65" name="Google Shape;66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United States)">
  <p:cSld name="United States_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8" name="Google Shape;668;p9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2" name="Google Shape;672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World)">
  <p:cSld name="World Map_1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9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6" name="Google Shape;676;p9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80" name="Google Shape;68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rth American)">
  <p:cSld name="North American Union_1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9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3" name="Google Shape;683;p9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87" name="Google Shape;687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PAC)">
  <p:cSld name="APAC_1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0" name="Google Shape;690;p9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94" name="Google Shape;694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Text)">
  <p:cSld name="1_Grey Bar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South America)">
  <p:cSld name="South America_1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7" name="Google Shape;697;p9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01" name="Google Shape;701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frica)">
  <p:cSld name="Africa_1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4" name="Google Shape;704;p9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08" name="Google Shape;708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urope)">
  <p:cSld name="Europe_2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6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2" name="Google Shape;712;p9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16" name="Google Shape;716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MEA)">
  <p:cSld name="Europe_1_2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7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0" name="Google Shape;720;p9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4" name="Google Shape;724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Japan)">
  <p:cSld name="Europe_1_1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8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8" name="Google Shape;728;p9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31" name="Google Shape;731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74326" y="635575"/>
            <a:ext cx="1976600" cy="38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1">
  <p:cSld name="Chart Slide 1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9"/>
          <p:cNvSpPr/>
          <p:nvPr/>
        </p:nvSpPr>
        <p:spPr>
          <a:xfrm>
            <a:off x="560070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99"/>
          <p:cNvSpPr txBox="1">
            <a:spLocks noGrp="1"/>
          </p:cNvSpPr>
          <p:nvPr>
            <p:ph type="subTitle" idx="1"/>
          </p:nvPr>
        </p:nvSpPr>
        <p:spPr>
          <a:xfrm>
            <a:off x="5889375" y="2699000"/>
            <a:ext cx="28923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36" name="Google Shape;736;p99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2">
  <p:cSld name="Chart Slide 2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0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2" name="Google Shape;742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0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44" name="Google Shape;744;p10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3">
  <p:cSld name="Chart Slide 3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01"/>
          <p:cNvSpPr txBox="1">
            <a:spLocks noGrp="1"/>
          </p:cNvSpPr>
          <p:nvPr>
            <p:ph type="subTitle" idx="1"/>
          </p:nvPr>
        </p:nvSpPr>
        <p:spPr>
          <a:xfrm>
            <a:off x="5907025" y="2699000"/>
            <a:ext cx="28746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51" name="Google Shape;751;p101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4">
  <p:cSld name="Chart Slide 4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10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10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5">
  <p:cSld name="Chart Slide 6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03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42" Type="http://schemas.openxmlformats.org/officeDocument/2006/relationships/slideLayout" Target="../slideLayouts/slideLayout102.xml"/><Relationship Id="rId47" Type="http://schemas.openxmlformats.org/officeDocument/2006/relationships/slideLayout" Target="../slideLayouts/slideLayout107.xml"/><Relationship Id="rId50" Type="http://schemas.openxmlformats.org/officeDocument/2006/relationships/slideLayout" Target="../slideLayouts/slideLayout110.xml"/><Relationship Id="rId55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slideLayout" Target="../slideLayouts/slideLayout100.xml"/><Relationship Id="rId45" Type="http://schemas.openxmlformats.org/officeDocument/2006/relationships/slideLayout" Target="../slideLayouts/slideLayout105.xml"/><Relationship Id="rId53" Type="http://schemas.openxmlformats.org/officeDocument/2006/relationships/slideLayout" Target="../slideLayouts/slideLayout113.xml"/><Relationship Id="rId58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65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103.xml"/><Relationship Id="rId48" Type="http://schemas.openxmlformats.org/officeDocument/2006/relationships/slideLayout" Target="../slideLayouts/slideLayout108.xml"/><Relationship Id="rId56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68.xml"/><Relationship Id="rId51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46" Type="http://schemas.openxmlformats.org/officeDocument/2006/relationships/slideLayout" Target="../slideLayouts/slideLayout106.xml"/><Relationship Id="rId59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80.xml"/><Relationship Id="rId41" Type="http://schemas.openxmlformats.org/officeDocument/2006/relationships/slideLayout" Target="../slideLayouts/slideLayout101.xml"/><Relationship Id="rId54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49" Type="http://schemas.openxmlformats.org/officeDocument/2006/relationships/slideLayout" Target="../slideLayouts/slideLayout109.xml"/><Relationship Id="rId57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91.xml"/><Relationship Id="rId44" Type="http://schemas.openxmlformats.org/officeDocument/2006/relationships/slideLayout" Target="../slideLayouts/slideLayout104.xml"/><Relationship Id="rId52" Type="http://schemas.openxmlformats.org/officeDocument/2006/relationships/slideLayout" Target="../slideLayouts/slideLayout112.xml"/><Relationship Id="rId6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3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56775" y="4835550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32D"/>
              </a:buClr>
              <a:buSzPts val="3300"/>
              <a:buFont typeface="Roboto"/>
              <a:buNone/>
              <a:defRPr sz="3300" b="1" i="0" u="none" strike="noStrike" cap="none">
                <a:solidFill>
                  <a:srgbClr val="23232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6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0" name="Google Shape;470;p63"/>
          <p:cNvSpPr txBox="1">
            <a:spLocks noGrp="1"/>
          </p:cNvSpPr>
          <p:nvPr>
            <p:ph type="sldNum" idx="12"/>
          </p:nvPr>
        </p:nvSpPr>
        <p:spPr>
          <a:xfrm>
            <a:off x="8556775" y="4835550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743" r:id="rId34"/>
    <p:sldLayoutId id="2147483744" r:id="rId35"/>
    <p:sldLayoutId id="2147483745" r:id="rId36"/>
    <p:sldLayoutId id="2147483746" r:id="rId37"/>
    <p:sldLayoutId id="2147483747" r:id="rId38"/>
    <p:sldLayoutId id="2147483748" r:id="rId39"/>
    <p:sldLayoutId id="2147483749" r:id="rId40"/>
    <p:sldLayoutId id="2147483750" r:id="rId41"/>
    <p:sldLayoutId id="2147483751" r:id="rId42"/>
    <p:sldLayoutId id="2147483752" r:id="rId43"/>
    <p:sldLayoutId id="2147483753" r:id="rId44"/>
    <p:sldLayoutId id="2147483754" r:id="rId45"/>
    <p:sldLayoutId id="2147483755" r:id="rId46"/>
    <p:sldLayoutId id="2147483756" r:id="rId47"/>
    <p:sldLayoutId id="2147483757" r:id="rId48"/>
    <p:sldLayoutId id="2147483758" r:id="rId49"/>
    <p:sldLayoutId id="2147483759" r:id="rId50"/>
    <p:sldLayoutId id="2147483760" r:id="rId51"/>
    <p:sldLayoutId id="2147483761" r:id="rId52"/>
    <p:sldLayoutId id="2147483762" r:id="rId53"/>
    <p:sldLayoutId id="2147483763" r:id="rId54"/>
    <p:sldLayoutId id="2147483764" r:id="rId55"/>
    <p:sldLayoutId id="2147483765" r:id="rId56"/>
    <p:sldLayoutId id="2147483766" r:id="rId57"/>
    <p:sldLayoutId id="2147483767" r:id="rId58"/>
    <p:sldLayoutId id="2147483768" r:id="rId59"/>
    <p:sldLayoutId id="2147483770" r:id="rId6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8.jp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42.png"/><Relationship Id="rId5" Type="http://schemas.openxmlformats.org/officeDocument/2006/relationships/image" Target="../media/image25.png"/><Relationship Id="rId10" Type="http://schemas.openxmlformats.org/officeDocument/2006/relationships/image" Target="../media/image41.png"/><Relationship Id="rId4" Type="http://schemas.openxmlformats.org/officeDocument/2006/relationships/image" Target="../media/image24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5.png"/><Relationship Id="rId11" Type="http://schemas.openxmlformats.org/officeDocument/2006/relationships/image" Target="../media/image50.png"/><Relationship Id="rId5" Type="http://schemas.openxmlformats.org/officeDocument/2006/relationships/image" Target="../media/image2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93"/>
          <p:cNvSpPr txBox="1">
            <a:spLocks noGrp="1"/>
          </p:cNvSpPr>
          <p:nvPr>
            <p:ph type="subTitle" idx="2"/>
          </p:nvPr>
        </p:nvSpPr>
        <p:spPr>
          <a:xfrm>
            <a:off x="445466" y="1504854"/>
            <a:ext cx="7537450" cy="623887"/>
          </a:xfr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0545CF-47CB-2F49-9324-54980844A0C0}"/>
              </a:ext>
            </a:extLst>
          </p:cNvPr>
          <p:cNvSpPr txBox="1"/>
          <p:nvPr/>
        </p:nvSpPr>
        <p:spPr>
          <a:xfrm>
            <a:off x="520907" y="1754187"/>
            <a:ext cx="8102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High Level understanding of AI Pitfalls, &amp; how to build trust in the system.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2" name="Google Shape;1672;p202"/>
          <p:cNvCxnSpPr/>
          <p:nvPr/>
        </p:nvCxnSpPr>
        <p:spPr>
          <a:xfrm>
            <a:off x="4552950" y="1278063"/>
            <a:ext cx="42468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3" name="Google Shape;1673;p202"/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74" name="Google Shape;1674;p202"/>
          <p:cNvCxnSpPr/>
          <p:nvPr/>
        </p:nvCxnSpPr>
        <p:spPr>
          <a:xfrm>
            <a:off x="88900" y="1278063"/>
            <a:ext cx="42927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5" name="Google Shape;1675;p202"/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6" name="Google Shape;1676;p202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7" name="Google Shape;1677;p202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202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202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80" name="Google Shape;1680;p202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681" name="Google Shape;1681;p202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02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02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02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5" name="Google Shape;1685;p202"/>
          <p:cNvSpPr/>
          <p:nvPr/>
        </p:nvSpPr>
        <p:spPr>
          <a:xfrm>
            <a:off x="4398988" y="14779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202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202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to place the green dot?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202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Machine Learning Reviews Qualifications as a Range of Possibilities.</a:t>
            </a:r>
            <a:endParaRPr sz="2100"/>
          </a:p>
        </p:txBody>
      </p:sp>
      <p:cxnSp>
        <p:nvCxnSpPr>
          <p:cNvPr id="1689" name="Google Shape;1689;p202"/>
          <p:cNvCxnSpPr>
            <a:cxnSpLocks/>
          </p:cNvCxnSpPr>
          <p:nvPr/>
        </p:nvCxnSpPr>
        <p:spPr>
          <a:xfrm>
            <a:off x="4467538" y="12668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203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cxnSp>
        <p:nvCxnSpPr>
          <p:cNvPr id="1695" name="Google Shape;1695;p203"/>
          <p:cNvCxnSpPr/>
          <p:nvPr/>
        </p:nvCxnSpPr>
        <p:spPr>
          <a:xfrm>
            <a:off x="6972300" y="1278075"/>
            <a:ext cx="18276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6" name="Google Shape;1696;p203"/>
          <p:cNvCxnSpPr/>
          <p:nvPr/>
        </p:nvCxnSpPr>
        <p:spPr>
          <a:xfrm>
            <a:off x="88900" y="1278063"/>
            <a:ext cx="67119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7" name="Google Shape;1697;p203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8" name="Google Shape;1698;p203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203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203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01" name="Google Shape;1701;p203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02" name="Google Shape;1702;p203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03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03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03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6" name="Google Shape;1706;p203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203"/>
          <p:cNvSpPr txBox="1"/>
          <p:nvPr/>
        </p:nvSpPr>
        <p:spPr>
          <a:xfrm>
            <a:off x="1852400" y="4567425"/>
            <a:ext cx="511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Too high &amp; you will not interview enough people.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8" name="Google Shape;1708;p203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to place the green dot?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203"/>
          <p:cNvSpPr/>
          <p:nvPr/>
        </p:nvSpPr>
        <p:spPr>
          <a:xfrm>
            <a:off x="6827863" y="14779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0" name="Google Shape;1710;p203"/>
          <p:cNvCxnSpPr/>
          <p:nvPr/>
        </p:nvCxnSpPr>
        <p:spPr>
          <a:xfrm>
            <a:off x="6896413" y="12682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11" name="Google Shape;1711;p203"/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2" name="Google Shape;1712;p203"/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204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204"/>
          <p:cNvSpPr txBox="1"/>
          <p:nvPr/>
        </p:nvSpPr>
        <p:spPr>
          <a:xfrm>
            <a:off x="1852400" y="4567425"/>
            <a:ext cx="511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Too low &amp; you will interview a lot of unqualified people.</a:t>
            </a:r>
            <a:endParaRPr sz="1200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19" name="Google Shape;1719;p204"/>
          <p:cNvCxnSpPr/>
          <p:nvPr/>
        </p:nvCxnSpPr>
        <p:spPr>
          <a:xfrm>
            <a:off x="2002225" y="1278075"/>
            <a:ext cx="67974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0" name="Google Shape;1720;p204"/>
          <p:cNvCxnSpPr/>
          <p:nvPr/>
        </p:nvCxnSpPr>
        <p:spPr>
          <a:xfrm>
            <a:off x="88900" y="1278063"/>
            <a:ext cx="16827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21" name="Google Shape;1721;p204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2" name="Google Shape;1722;p204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204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204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25" name="Google Shape;1725;p204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26" name="Google Shape;1726;p204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04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04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04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0" name="Google Shape;1730;p204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to place the green dot?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204"/>
          <p:cNvSpPr/>
          <p:nvPr/>
        </p:nvSpPr>
        <p:spPr>
          <a:xfrm>
            <a:off x="1817713" y="14765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204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cxnSp>
        <p:nvCxnSpPr>
          <p:cNvPr id="1733" name="Google Shape;1733;p204"/>
          <p:cNvCxnSpPr/>
          <p:nvPr/>
        </p:nvCxnSpPr>
        <p:spPr>
          <a:xfrm>
            <a:off x="1886263" y="12668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34" name="Google Shape;1734;p204"/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5" name="Google Shape;1735;p204"/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0" name="Google Shape;1740;p205"/>
          <p:cNvCxnSpPr/>
          <p:nvPr/>
        </p:nvCxnSpPr>
        <p:spPr>
          <a:xfrm>
            <a:off x="4467538" y="1266861"/>
            <a:ext cx="0" cy="8952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41" name="Google Shape;1741;p205"/>
          <p:cNvSpPr/>
          <p:nvPr/>
        </p:nvSpPr>
        <p:spPr>
          <a:xfrm rot="10800000">
            <a:off x="4410150" y="2081925"/>
            <a:ext cx="8286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205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3" name="Google Shape;1743;p205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205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205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46" name="Google Shape;1746;p205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47" name="Google Shape;1747;p205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05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05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05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1" name="Google Shape;1751;p205"/>
          <p:cNvSpPr/>
          <p:nvPr/>
        </p:nvSpPr>
        <p:spPr>
          <a:xfrm>
            <a:off x="4398988" y="14779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p205"/>
          <p:cNvSpPr/>
          <p:nvPr/>
        </p:nvSpPr>
        <p:spPr>
          <a:xfrm>
            <a:off x="3181650" y="2875725"/>
            <a:ext cx="328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Interviews offered but candidate was not qualified.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205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sp>
        <p:nvSpPr>
          <p:cNvPr id="1754" name="Google Shape;1754;p205"/>
          <p:cNvSpPr/>
          <p:nvPr/>
        </p:nvSpPr>
        <p:spPr>
          <a:xfrm rot="-5400000">
            <a:off x="2579400" y="-386662"/>
            <a:ext cx="137100" cy="50292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05"/>
          <p:cNvSpPr/>
          <p:nvPr/>
        </p:nvSpPr>
        <p:spPr>
          <a:xfrm rot="-5400000">
            <a:off x="6927975" y="303488"/>
            <a:ext cx="137100" cy="3648900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205"/>
          <p:cNvSpPr txBox="1"/>
          <p:nvPr/>
        </p:nvSpPr>
        <p:spPr>
          <a:xfrm>
            <a:off x="183250" y="1930863"/>
            <a:ext cx="6882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7" name="Google Shape;1757;p205"/>
          <p:cNvSpPr txBox="1"/>
          <p:nvPr/>
        </p:nvSpPr>
        <p:spPr>
          <a:xfrm>
            <a:off x="8196750" y="1930863"/>
            <a:ext cx="6030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2" name="Google Shape;1762;p206"/>
          <p:cNvCxnSpPr/>
          <p:nvPr/>
        </p:nvCxnSpPr>
        <p:spPr>
          <a:xfrm>
            <a:off x="4467538" y="1266861"/>
            <a:ext cx="0" cy="8952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63" name="Google Shape;1763;p206"/>
          <p:cNvSpPr/>
          <p:nvPr/>
        </p:nvSpPr>
        <p:spPr>
          <a:xfrm rot="10800000">
            <a:off x="3648150" y="2081925"/>
            <a:ext cx="8286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p206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5" name="Google Shape;1765;p206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206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206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68" name="Google Shape;1768;p206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69" name="Google Shape;1769;p206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06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06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06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3" name="Google Shape;1773;p206"/>
          <p:cNvSpPr/>
          <p:nvPr/>
        </p:nvSpPr>
        <p:spPr>
          <a:xfrm>
            <a:off x="4398988" y="14779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206"/>
          <p:cNvSpPr/>
          <p:nvPr/>
        </p:nvSpPr>
        <p:spPr>
          <a:xfrm>
            <a:off x="2030701" y="28839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Missed opportunity to interview qualified candidates.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206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sp>
        <p:nvSpPr>
          <p:cNvPr id="1776" name="Google Shape;1776;p206"/>
          <p:cNvSpPr/>
          <p:nvPr/>
        </p:nvSpPr>
        <p:spPr>
          <a:xfrm rot="-5400000">
            <a:off x="1855500" y="337250"/>
            <a:ext cx="137100" cy="3581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206"/>
          <p:cNvSpPr/>
          <p:nvPr/>
        </p:nvSpPr>
        <p:spPr>
          <a:xfrm rot="-5400000">
            <a:off x="6199350" y="-425200"/>
            <a:ext cx="137100" cy="5106300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206"/>
          <p:cNvSpPr txBox="1"/>
          <p:nvPr/>
        </p:nvSpPr>
        <p:spPr>
          <a:xfrm>
            <a:off x="183250" y="1930863"/>
            <a:ext cx="6882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9" name="Google Shape;1779;p206"/>
          <p:cNvSpPr txBox="1"/>
          <p:nvPr/>
        </p:nvSpPr>
        <p:spPr>
          <a:xfrm>
            <a:off x="8196750" y="1930863"/>
            <a:ext cx="6030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207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8759147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Similar individuals near the dot get different outcomes.</a:t>
            </a:r>
            <a:endParaRPr dirty="0"/>
          </a:p>
        </p:txBody>
      </p:sp>
      <p:pic>
        <p:nvPicPr>
          <p:cNvPr id="1785" name="Google Shape;1785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527" y="2427774"/>
            <a:ext cx="74295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207"/>
          <p:cNvSpPr txBox="1"/>
          <p:nvPr/>
        </p:nvSpPr>
        <p:spPr>
          <a:xfrm>
            <a:off x="2228525" y="2453825"/>
            <a:ext cx="19077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Expected not to be qualified</a:t>
            </a:r>
            <a:endParaRPr sz="10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Bachelor’s, Analyst, 24M </a:t>
            </a:r>
            <a:endParaRPr sz="10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7" name="Google Shape;1787;p207"/>
          <p:cNvSpPr txBox="1"/>
          <p:nvPr/>
        </p:nvSpPr>
        <p:spPr>
          <a:xfrm>
            <a:off x="5007800" y="2477825"/>
            <a:ext cx="16764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Expected to Be Qualified</a:t>
            </a:r>
            <a:endParaRPr sz="10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Bachelor’s, Sr. Analyst, 20M</a:t>
            </a:r>
            <a:endParaRPr sz="10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88" name="Google Shape;1788;p207"/>
          <p:cNvCxnSpPr/>
          <p:nvPr/>
        </p:nvCxnSpPr>
        <p:spPr>
          <a:xfrm>
            <a:off x="4571988" y="2287636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208"/>
          <p:cNvSpPr txBox="1">
            <a:spLocks noGrp="1"/>
          </p:cNvSpPr>
          <p:nvPr>
            <p:ph type="title"/>
          </p:nvPr>
        </p:nvSpPr>
        <p:spPr>
          <a:xfrm>
            <a:off x="0" y="137150"/>
            <a:ext cx="90333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The model has been running in the background, let’s review outcomes.</a:t>
            </a:r>
            <a:endParaRPr sz="2100"/>
          </a:p>
        </p:txBody>
      </p:sp>
      <p:cxnSp>
        <p:nvCxnSpPr>
          <p:cNvPr id="1794" name="Google Shape;1794;p208"/>
          <p:cNvCxnSpPr/>
          <p:nvPr/>
        </p:nvCxnSpPr>
        <p:spPr>
          <a:xfrm>
            <a:off x="4467551" y="199331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95" name="Google Shape;1795;p208"/>
          <p:cNvSpPr txBox="1"/>
          <p:nvPr/>
        </p:nvSpPr>
        <p:spPr>
          <a:xfrm>
            <a:off x="8471337" y="2339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6" name="Google Shape;1796;p208"/>
          <p:cNvSpPr/>
          <p:nvPr/>
        </p:nvSpPr>
        <p:spPr>
          <a:xfrm>
            <a:off x="88903" y="2203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208"/>
          <p:cNvSpPr/>
          <p:nvPr/>
        </p:nvSpPr>
        <p:spPr>
          <a:xfrm>
            <a:off x="8683894" y="2203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208"/>
          <p:cNvSpPr txBox="1"/>
          <p:nvPr/>
        </p:nvSpPr>
        <p:spPr>
          <a:xfrm>
            <a:off x="-98438" y="2339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99" name="Google Shape;1799;p208"/>
          <p:cNvGrpSpPr/>
          <p:nvPr/>
        </p:nvGrpSpPr>
        <p:grpSpPr>
          <a:xfrm>
            <a:off x="231438" y="2261799"/>
            <a:ext cx="8445649" cy="19500"/>
            <a:chOff x="231425" y="3897549"/>
            <a:chExt cx="8445649" cy="19500"/>
          </a:xfrm>
        </p:grpSpPr>
        <p:sp>
          <p:nvSpPr>
            <p:cNvPr id="1800" name="Google Shape;1800;p208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08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08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08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4" name="Google Shape;1804;p208"/>
          <p:cNvSpPr/>
          <p:nvPr/>
        </p:nvSpPr>
        <p:spPr>
          <a:xfrm>
            <a:off x="439900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208"/>
          <p:cNvSpPr/>
          <p:nvPr/>
        </p:nvSpPr>
        <p:spPr>
          <a:xfrm>
            <a:off x="88900" y="1849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Actual Results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208"/>
          <p:cNvSpPr/>
          <p:nvPr/>
        </p:nvSpPr>
        <p:spPr>
          <a:xfrm>
            <a:off x="777541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208"/>
          <p:cNvSpPr/>
          <p:nvPr/>
        </p:nvSpPr>
        <p:spPr>
          <a:xfrm>
            <a:off x="1336666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p208"/>
          <p:cNvSpPr/>
          <p:nvPr/>
        </p:nvSpPr>
        <p:spPr>
          <a:xfrm>
            <a:off x="305116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208"/>
          <p:cNvSpPr/>
          <p:nvPr/>
        </p:nvSpPr>
        <p:spPr>
          <a:xfrm>
            <a:off x="262254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208"/>
          <p:cNvSpPr/>
          <p:nvPr/>
        </p:nvSpPr>
        <p:spPr>
          <a:xfrm>
            <a:off x="219391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208"/>
          <p:cNvSpPr/>
          <p:nvPr/>
        </p:nvSpPr>
        <p:spPr>
          <a:xfrm>
            <a:off x="433216" y="220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208"/>
          <p:cNvSpPr/>
          <p:nvPr/>
        </p:nvSpPr>
        <p:spPr>
          <a:xfrm>
            <a:off x="4528841" y="2203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208"/>
          <p:cNvSpPr/>
          <p:nvPr/>
        </p:nvSpPr>
        <p:spPr>
          <a:xfrm>
            <a:off x="816609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208"/>
          <p:cNvSpPr/>
          <p:nvPr/>
        </p:nvSpPr>
        <p:spPr>
          <a:xfrm>
            <a:off x="752791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208"/>
          <p:cNvSpPr/>
          <p:nvPr/>
        </p:nvSpPr>
        <p:spPr>
          <a:xfrm>
            <a:off x="6435153" y="220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208"/>
          <p:cNvSpPr/>
          <p:nvPr/>
        </p:nvSpPr>
        <p:spPr>
          <a:xfrm>
            <a:off x="5546928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p208"/>
          <p:cNvSpPr/>
          <p:nvPr/>
        </p:nvSpPr>
        <p:spPr>
          <a:xfrm>
            <a:off x="4299053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p208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208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Google Shape;1820;p208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208"/>
          <p:cNvSpPr/>
          <p:nvPr/>
        </p:nvSpPr>
        <p:spPr>
          <a:xfrm>
            <a:off x="2489576" y="44686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Success + 6 Unqualified = 8 out of 12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08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3" name="Google Shape;1823;p208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209"/>
          <p:cNvSpPr txBox="1">
            <a:spLocks noGrp="1"/>
          </p:cNvSpPr>
          <p:nvPr>
            <p:ph type="title"/>
          </p:nvPr>
        </p:nvSpPr>
        <p:spPr>
          <a:xfrm>
            <a:off x="35375" y="137150"/>
            <a:ext cx="85647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Using the historical outcomes, where should we put the green line.  </a:t>
            </a:r>
            <a:r>
              <a:rPr lang="en" sz="1500" b="0" i="1">
                <a:solidFill>
                  <a:srgbClr val="666666"/>
                </a:solidFill>
              </a:rPr>
              <a:t>Let’s make sure we are fair by two groups.</a:t>
            </a:r>
            <a:endParaRPr sz="1500" b="0" i="1">
              <a:solidFill>
                <a:srgbClr val="666666"/>
              </a:solidFill>
            </a:endParaRPr>
          </a:p>
        </p:txBody>
      </p:sp>
      <p:cxnSp>
        <p:nvCxnSpPr>
          <p:cNvPr id="1829" name="Google Shape;1829;p209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830" name="Google Shape;1830;p209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1" name="Google Shape;1831;p209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209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209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34" name="Google Shape;1834;p209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835" name="Google Shape;1835;p209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09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09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09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9" name="Google Shape;1839;p209"/>
          <p:cNvSpPr/>
          <p:nvPr/>
        </p:nvSpPr>
        <p:spPr>
          <a:xfrm>
            <a:off x="43990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209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209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209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209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209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209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p209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209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209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209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0" name="Google Shape;1850;p209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09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209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53" name="Google Shape;1853;p209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854" name="Google Shape;1854;p209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09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09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09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8" name="Google Shape;1858;p209"/>
          <p:cNvSpPr/>
          <p:nvPr/>
        </p:nvSpPr>
        <p:spPr>
          <a:xfrm>
            <a:off x="43990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p209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209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209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209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209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p209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p209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209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209"/>
          <p:cNvSpPr/>
          <p:nvPr/>
        </p:nvSpPr>
        <p:spPr>
          <a:xfrm>
            <a:off x="2435501" y="4421049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A: 1 Success &amp; 3 Unqualified of 6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B: 1 Success &amp; 3 Unqualified of 6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Overall Accuracy: “YEAH, the model is fair!”</a:t>
            </a:r>
            <a:endParaRPr sz="1100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8" name="Google Shape;1868;p209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9" name="Google Shape;1869;p209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10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Maybe we should prioritize accuracy within qualified candidates.</a:t>
            </a:r>
            <a:endParaRPr sz="2100"/>
          </a:p>
        </p:txBody>
      </p:sp>
      <p:cxnSp>
        <p:nvCxnSpPr>
          <p:cNvPr id="1875" name="Google Shape;1875;p210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876" name="Google Shape;1876;p210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7" name="Google Shape;1877;p210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p210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9" name="Google Shape;1879;p210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80" name="Google Shape;1880;p210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881" name="Google Shape;1881;p210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10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10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10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5" name="Google Shape;1885;p210"/>
          <p:cNvSpPr/>
          <p:nvPr/>
        </p:nvSpPr>
        <p:spPr>
          <a:xfrm>
            <a:off x="43990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210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210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210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p210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210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210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210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210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210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210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6" name="Google Shape;1896;p210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210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210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99" name="Google Shape;1899;p210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900" name="Google Shape;1900;p210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10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10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10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4" name="Google Shape;1904;p210"/>
          <p:cNvSpPr/>
          <p:nvPr/>
        </p:nvSpPr>
        <p:spPr>
          <a:xfrm>
            <a:off x="43990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210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210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210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210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210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210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p210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Google Shape;1912;p210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Google Shape;1913;p210"/>
          <p:cNvSpPr/>
          <p:nvPr/>
        </p:nvSpPr>
        <p:spPr>
          <a:xfrm>
            <a:off x="2435501" y="4421049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A: 1 Success of 3 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B: 1 Success of 2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Success Accuracy: “Ooops, the model success isn’t fair!”</a:t>
            </a:r>
            <a:endParaRPr sz="1100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4" name="Google Shape;1914;p210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5" name="Google Shape;1915;p210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0" name="Google Shape;1920;p211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921" name="Google Shape;1921;p211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Now the hiring rate is the same for both groups (1 of 3) within the qualified candidates.</a:t>
            </a:r>
            <a:endParaRPr sz="2100"/>
          </a:p>
        </p:txBody>
      </p:sp>
      <p:sp>
        <p:nvSpPr>
          <p:cNvPr id="1922" name="Google Shape;1922;p211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3" name="Google Shape;1923;p211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p211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211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26" name="Google Shape;1926;p211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927" name="Google Shape;1927;p211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11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11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11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1" name="Google Shape;1931;p211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Google Shape;1932;p211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3" name="Google Shape;1933;p211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p211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Google Shape;1935;p211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6" name="Google Shape;1936;p211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211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p211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9" name="Google Shape;1939;p211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0" name="Google Shape;1940;p211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1" name="Google Shape;1941;p211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211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p211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44" name="Google Shape;1944;p211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945" name="Google Shape;1945;p211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11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11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11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9" name="Google Shape;1949;p211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211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1" name="Google Shape;1951;p211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2" name="Google Shape;1952;p211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3" name="Google Shape;1953;p211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Google Shape;1954;p211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5" name="Google Shape;1955;p211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6" name="Google Shape;1956;p211"/>
          <p:cNvCxnSpPr/>
          <p:nvPr/>
        </p:nvCxnSpPr>
        <p:spPr>
          <a:xfrm>
            <a:off x="4095775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957" name="Google Shape;1957;p211"/>
          <p:cNvSpPr/>
          <p:nvPr/>
        </p:nvSpPr>
        <p:spPr>
          <a:xfrm>
            <a:off x="402752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p211"/>
          <p:cNvSpPr/>
          <p:nvPr/>
        </p:nvSpPr>
        <p:spPr>
          <a:xfrm>
            <a:off x="402752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p211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p211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Now the model has “equal success/representation”</a:t>
            </a:r>
            <a:endParaRPr sz="1400" b="0" i="0" u="none" strike="noStrike" cap="none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p211"/>
          <p:cNvSpPr txBox="1"/>
          <p:nvPr/>
        </p:nvSpPr>
        <p:spPr>
          <a:xfrm>
            <a:off x="2464175" y="4491224"/>
            <a:ext cx="4176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 success &amp; 2 unqualified per group to the right of the line.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2" name="Google Shape;1962;p211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3" name="Google Shape;1963;p211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94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AI Process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How could it go wrong?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Building Trust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12"/>
          <p:cNvSpPr txBox="1">
            <a:spLocks noGrp="1"/>
          </p:cNvSpPr>
          <p:nvPr>
            <p:ph type="title"/>
          </p:nvPr>
        </p:nvSpPr>
        <p:spPr>
          <a:xfrm>
            <a:off x="0" y="137150"/>
            <a:ext cx="90870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Let’s focus on the rate of disqualification.</a:t>
            </a:r>
            <a:endParaRPr sz="2100"/>
          </a:p>
        </p:txBody>
      </p:sp>
      <p:cxnSp>
        <p:nvCxnSpPr>
          <p:cNvPr id="1969" name="Google Shape;1969;p212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970" name="Google Shape;1970;p212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1" name="Google Shape;1971;p212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p212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212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74" name="Google Shape;1974;p212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975" name="Google Shape;1975;p212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12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12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12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9" name="Google Shape;1979;p212"/>
          <p:cNvSpPr/>
          <p:nvPr/>
        </p:nvSpPr>
        <p:spPr>
          <a:xfrm>
            <a:off x="43990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212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212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212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p212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212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12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12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212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8" name="Google Shape;1988;p212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p212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0" name="Google Shape;1990;p212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1" name="Google Shape;1991;p212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p212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93" name="Google Shape;1993;p212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994" name="Google Shape;1994;p212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12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12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12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8" name="Google Shape;1998;p212"/>
          <p:cNvSpPr/>
          <p:nvPr/>
        </p:nvSpPr>
        <p:spPr>
          <a:xfrm>
            <a:off x="43990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p212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212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Google Shape;2001;p212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Google Shape;2002;p212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212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4" name="Google Shape;2004;p212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p212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212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7" name="Google Shape;2007;p212"/>
          <p:cNvSpPr/>
          <p:nvPr/>
        </p:nvSpPr>
        <p:spPr>
          <a:xfrm>
            <a:off x="2435501" y="4421049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A: 3 Unqualified of 3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B: 3 Unqualified of 4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Unqualified Accuracy: “Ooops model “unqualified rate” isn’t fair.”</a:t>
            </a:r>
            <a:endParaRPr sz="1200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8" name="Google Shape;2008;p212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9" name="Google Shape;2009;p212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4" name="Google Shape;2014;p213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015" name="Google Shape;2015;p213"/>
          <p:cNvSpPr txBox="1">
            <a:spLocks noGrp="1"/>
          </p:cNvSpPr>
          <p:nvPr>
            <p:ph type="title"/>
          </p:nvPr>
        </p:nvSpPr>
        <p:spPr>
          <a:xfrm>
            <a:off x="225825" y="137150"/>
            <a:ext cx="83742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Now the unqualified accuracy is equal, 3 of 4.</a:t>
            </a:r>
            <a:endParaRPr sz="2100"/>
          </a:p>
        </p:txBody>
      </p:sp>
      <p:cxnSp>
        <p:nvCxnSpPr>
          <p:cNvPr id="2016" name="Google Shape;2016;p213"/>
          <p:cNvCxnSpPr/>
          <p:nvPr/>
        </p:nvCxnSpPr>
        <p:spPr>
          <a:xfrm>
            <a:off x="53054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017" name="Google Shape;2017;p213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8" name="Google Shape;2018;p213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213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Google Shape;2020;p213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21" name="Google Shape;2021;p213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2022" name="Google Shape;2022;p213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13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13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13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213"/>
          <p:cNvSpPr/>
          <p:nvPr/>
        </p:nvSpPr>
        <p:spPr>
          <a:xfrm>
            <a:off x="52372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213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Google Shape;2028;p213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9" name="Google Shape;2029;p213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0" name="Google Shape;2030;p213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1" name="Google Shape;2031;p213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2" name="Google Shape;2032;p213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213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213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Google Shape;2035;p213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213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7" name="Google Shape;2037;p213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213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p213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40" name="Google Shape;2040;p213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2041" name="Google Shape;2041;p213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13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13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13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5" name="Google Shape;2045;p213"/>
          <p:cNvSpPr/>
          <p:nvPr/>
        </p:nvSpPr>
        <p:spPr>
          <a:xfrm>
            <a:off x="52372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213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213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8" name="Google Shape;2048;p213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9" name="Google Shape;2049;p213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0" name="Google Shape;2050;p213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1" name="Google Shape;2051;p213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p213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3" name="Google Shape;2053;p213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213"/>
          <p:cNvSpPr/>
          <p:nvPr/>
        </p:nvSpPr>
        <p:spPr>
          <a:xfrm>
            <a:off x="2489576" y="4457410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Now the model has “equal disqualification/error rate”</a:t>
            </a:r>
            <a:endParaRPr b="1" dirty="0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disqualifications of 4…but now no one in group A is qualified!</a:t>
            </a:r>
            <a:endParaRPr b="1" dirty="0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5" name="Google Shape;2055;p213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6" name="Google Shape;2056;p213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214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200"/>
              <a:t>Fairness is complicated.</a:t>
            </a:r>
            <a:endParaRPr sz="3200"/>
          </a:p>
        </p:txBody>
      </p:sp>
      <p:sp>
        <p:nvSpPr>
          <p:cNvPr id="2062" name="Google Shape;2062;p214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b="0"/>
              <a:t>Success, failure, or overall accuracy by gender, race, ethnicity, language, religion, disability, age, sexual orientation, pregnancy, political opinion, medical record, criminal record, marital relationship status, trade union activity, genetic information...</a:t>
            </a:r>
            <a:endParaRPr sz="1000" b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215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Ethics has additional considerations</a:t>
            </a:r>
            <a:endParaRPr/>
          </a:p>
        </p:txBody>
      </p:sp>
      <p:sp>
        <p:nvSpPr>
          <p:cNvPr id="2068" name="Google Shape;2068;p215"/>
          <p:cNvSpPr txBox="1"/>
          <p:nvPr/>
        </p:nvSpPr>
        <p:spPr>
          <a:xfrm>
            <a:off x="225825" y="3305913"/>
            <a:ext cx="814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Stakeholder context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Modeling at-risk populations &amp; unintended consequences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9" name="Google Shape;2069;p215"/>
          <p:cNvSpPr txBox="1"/>
          <p:nvPr/>
        </p:nvSpPr>
        <p:spPr>
          <a:xfrm>
            <a:off x="225825" y="2603763"/>
            <a:ext cx="814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Amplification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Speed and impact has increased which can amplify systemic issues 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0" name="Google Shape;2070;p215"/>
          <p:cNvSpPr txBox="1"/>
          <p:nvPr/>
        </p:nvSpPr>
        <p:spPr>
          <a:xfrm>
            <a:off x="225825" y="4008063"/>
            <a:ext cx="814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Tools to oppress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State sponsored persecution and surveillance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1" name="Google Shape;2071;p215"/>
          <p:cNvSpPr txBox="1"/>
          <p:nvPr/>
        </p:nvSpPr>
        <p:spPr>
          <a:xfrm>
            <a:off x="225825" y="1815063"/>
            <a:ext cx="814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Modeling context matters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Medical classifications vs ad banners vs news feeds vs dating suggestions vs song recommendations...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2" name="Google Shape;2072;p215"/>
          <p:cNvSpPr txBox="1"/>
          <p:nvPr/>
        </p:nvSpPr>
        <p:spPr>
          <a:xfrm>
            <a:off x="225825" y="983763"/>
            <a:ext cx="814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What about displacing labor?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AI can increase employee satisfaction by handling routine tasks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Free up time for more value-add work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216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AI Process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could it go wrong?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Building Trust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2" name="Google Shape;2082;p217"/>
          <p:cNvPicPr preferRelativeResize="0"/>
          <p:nvPr/>
        </p:nvPicPr>
        <p:blipFill rotWithShape="1">
          <a:blip r:embed="rId3">
            <a:alphaModFix/>
          </a:blip>
          <a:srcRect r="24414"/>
          <a:stretch/>
        </p:blipFill>
        <p:spPr>
          <a:xfrm>
            <a:off x="2538648" y="0"/>
            <a:ext cx="6605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217"/>
          <p:cNvSpPr/>
          <p:nvPr/>
        </p:nvSpPr>
        <p:spPr>
          <a:xfrm>
            <a:off x="0" y="-25"/>
            <a:ext cx="3827400" cy="5143500"/>
          </a:xfrm>
          <a:prstGeom prst="rect">
            <a:avLst/>
          </a:prstGeom>
          <a:gradFill>
            <a:gsLst>
              <a:gs pos="0">
                <a:srgbClr val="000000"/>
              </a:gs>
              <a:gs pos="57000">
                <a:srgbClr val="B45F0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217"/>
          <p:cNvSpPr txBox="1">
            <a:spLocks noGrp="1"/>
          </p:cNvSpPr>
          <p:nvPr>
            <p:ph type="body" idx="4294967295"/>
          </p:nvPr>
        </p:nvSpPr>
        <p:spPr>
          <a:xfrm>
            <a:off x="98100" y="1634100"/>
            <a:ext cx="4359600" cy="1875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4100">
                <a:latin typeface="Impact"/>
                <a:ea typeface="Impact"/>
                <a:cs typeface="Impact"/>
                <a:sym typeface="Impact"/>
              </a:rPr>
              <a:t>One does not simply add ethics to technology</a:t>
            </a:r>
            <a:endParaRPr sz="41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218"/>
          <p:cNvSpPr txBox="1">
            <a:spLocks noGrp="1"/>
          </p:cNvSpPr>
          <p:nvPr>
            <p:ph type="title" idx="4294967295"/>
          </p:nvPr>
        </p:nvSpPr>
        <p:spPr>
          <a:xfrm>
            <a:off x="246700" y="331025"/>
            <a:ext cx="7821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</a:rPr>
              <a:t>It’s easy to find examples of </a:t>
            </a:r>
            <a:r>
              <a:rPr lang="en" sz="2900">
                <a:solidFill>
                  <a:srgbClr val="2D8FE2"/>
                </a:solidFill>
              </a:rPr>
              <a:t>lost</a:t>
            </a:r>
            <a:r>
              <a:rPr lang="en" sz="2900">
                <a:solidFill>
                  <a:srgbClr val="FFFFFF"/>
                </a:solidFill>
              </a:rPr>
              <a:t> trust in AI.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2090" name="Google Shape;2090;p218"/>
          <p:cNvSpPr txBox="1"/>
          <p:nvPr/>
        </p:nvSpPr>
        <p:spPr>
          <a:xfrm>
            <a:off x="361513" y="24245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AI recruiting tools can reinforce biased historical hiring practices.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1" name="Google Shape;2091;p218"/>
          <p:cNvSpPr txBox="1"/>
          <p:nvPr/>
        </p:nvSpPr>
        <p:spPr>
          <a:xfrm>
            <a:off x="5024950" y="24245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Facial recognition software can misidentify people of color.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2" name="Google Shape;2092;p218"/>
          <p:cNvSpPr txBox="1"/>
          <p:nvPr/>
        </p:nvSpPr>
        <p:spPr>
          <a:xfrm>
            <a:off x="361513" y="13220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Lending algorithms can limit credit based on gender.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3" name="Google Shape;2093;p218"/>
          <p:cNvSpPr txBox="1"/>
          <p:nvPr/>
        </p:nvSpPr>
        <p:spPr>
          <a:xfrm>
            <a:off x="5024950" y="13220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Medical diagnostic algorithms may hinder treatments for people of color or over promise their effectiveness.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94" name="Google Shape;2094;p218"/>
          <p:cNvCxnSpPr/>
          <p:nvPr/>
        </p:nvCxnSpPr>
        <p:spPr>
          <a:xfrm rot="10800000">
            <a:off x="4571999" y="1181869"/>
            <a:ext cx="0" cy="3033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5" name="Google Shape;2095;p218"/>
          <p:cNvSpPr txBox="1"/>
          <p:nvPr/>
        </p:nvSpPr>
        <p:spPr>
          <a:xfrm>
            <a:off x="361513" y="3528088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Advertising algorithms can amplify unfair practices in housing and employment.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6" name="Google Shape;2096;p218" descr="strands.png"/>
          <p:cNvPicPr preferRelativeResize="0"/>
          <p:nvPr/>
        </p:nvPicPr>
        <p:blipFill rotWithShape="1">
          <a:blip r:embed="rId3">
            <a:alphaModFix/>
          </a:blip>
          <a:srcRect l="7793" t="70313" r="17339"/>
          <a:stretch/>
        </p:blipFill>
        <p:spPr>
          <a:xfrm rot="-10799998" flipH="1">
            <a:off x="11550" y="4552503"/>
            <a:ext cx="9130398" cy="600221"/>
          </a:xfrm>
          <a:prstGeom prst="rect">
            <a:avLst/>
          </a:prstGeom>
          <a:noFill/>
          <a:ln>
            <a:noFill/>
          </a:ln>
        </p:spPr>
      </p:pic>
      <p:sp>
        <p:nvSpPr>
          <p:cNvPr id="2097" name="Google Shape;2097;p218"/>
          <p:cNvSpPr txBox="1"/>
          <p:nvPr/>
        </p:nvSpPr>
        <p:spPr>
          <a:xfrm>
            <a:off x="5024950" y="3528088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AI can identify historical patterns in education reinforcing class divisions.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219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219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4" name="Google Shape;2104;p219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2105" name="Google Shape;2105;p2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6" name="Google Shape;2106;p219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07" name="Google Shape;2107;p219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8" name="Google Shape;2108;p219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219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p219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1" name="Google Shape;2111;p219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2" name="Google Shape;2112;p219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2113" name="Google Shape;2113;p2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4" name="Google Shape;2114;p219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15" name="Google Shape;2115;p219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2116" name="Google Shape;2116;p2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7" name="Google Shape;2117;p219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18" name="Google Shape;2118;p219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p219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0" name="Google Shape;2120;p219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2121" name="Google Shape;2121;p2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2" name="Google Shape;2122;p219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23" name="Google Shape;2123;p219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2124;p219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Remember this?</a:t>
            </a:r>
            <a:endParaRPr/>
          </a:p>
        </p:txBody>
      </p:sp>
      <p:grpSp>
        <p:nvGrpSpPr>
          <p:cNvPr id="2125" name="Google Shape;2125;p219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2126" name="Google Shape;2126;p2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7" name="Google Shape;2127;p219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28" name="Google Shape;2128;p219"/>
          <p:cNvGrpSpPr/>
          <p:nvPr/>
        </p:nvGrpSpPr>
        <p:grpSpPr>
          <a:xfrm>
            <a:off x="1105730" y="3263740"/>
            <a:ext cx="516900" cy="492075"/>
            <a:chOff x="709262" y="3263740"/>
            <a:chExt cx="516900" cy="492075"/>
          </a:xfrm>
        </p:grpSpPr>
        <p:pic>
          <p:nvPicPr>
            <p:cNvPr id="2129" name="Google Shape;2129;p2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3137" y="3263740"/>
              <a:ext cx="369149" cy="35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0" name="Google Shape;2130;p219"/>
            <p:cNvSpPr/>
            <p:nvPr/>
          </p:nvSpPr>
          <p:spPr>
            <a:xfrm>
              <a:off x="70926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</a:t>
              </a: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1" name="Google Shape;2131;p219"/>
          <p:cNvGrpSpPr/>
          <p:nvPr/>
        </p:nvGrpSpPr>
        <p:grpSpPr>
          <a:xfrm>
            <a:off x="1930746" y="3309920"/>
            <a:ext cx="516900" cy="445895"/>
            <a:chOff x="1839412" y="3309920"/>
            <a:chExt cx="516900" cy="445895"/>
          </a:xfrm>
        </p:grpSpPr>
        <p:pic>
          <p:nvPicPr>
            <p:cNvPr id="2132" name="Google Shape;2132;p21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68277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3" name="Google Shape;2133;p219"/>
            <p:cNvSpPr/>
            <p:nvPr/>
          </p:nvSpPr>
          <p:spPr>
            <a:xfrm>
              <a:off x="183941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Analysts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4" name="Google Shape;2134;p219"/>
          <p:cNvGrpSpPr/>
          <p:nvPr/>
        </p:nvGrpSpPr>
        <p:grpSpPr>
          <a:xfrm>
            <a:off x="3608076" y="3305564"/>
            <a:ext cx="459600" cy="450251"/>
            <a:chOff x="3512336" y="3305564"/>
            <a:chExt cx="459600" cy="450251"/>
          </a:xfrm>
        </p:grpSpPr>
        <p:pic>
          <p:nvPicPr>
            <p:cNvPr id="2135" name="Google Shape;2135;p21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08186" y="3305564"/>
              <a:ext cx="267901" cy="26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6" name="Google Shape;2136;p219"/>
            <p:cNvSpPr/>
            <p:nvPr/>
          </p:nvSpPr>
          <p:spPr>
            <a:xfrm>
              <a:off x="3512336" y="3618415"/>
              <a:ext cx="4596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Scientists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7" name="Google Shape;2137;p219"/>
          <p:cNvGrpSpPr/>
          <p:nvPr/>
        </p:nvGrpSpPr>
        <p:grpSpPr>
          <a:xfrm>
            <a:off x="2755761" y="3310333"/>
            <a:ext cx="544200" cy="445482"/>
            <a:chOff x="2409404" y="3310333"/>
            <a:chExt cx="544200" cy="445482"/>
          </a:xfrm>
        </p:grpSpPr>
        <p:pic>
          <p:nvPicPr>
            <p:cNvPr id="2138" name="Google Shape;2138;p21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52335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9" name="Google Shape;2139;p219"/>
            <p:cNvSpPr/>
            <p:nvPr/>
          </p:nvSpPr>
          <p:spPr>
            <a:xfrm>
              <a:off x="2409404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Engineers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0" name="Google Shape;2140;p219"/>
          <p:cNvGrpSpPr/>
          <p:nvPr/>
        </p:nvGrpSpPr>
        <p:grpSpPr>
          <a:xfrm>
            <a:off x="4375792" y="3309920"/>
            <a:ext cx="572400" cy="445895"/>
            <a:chOff x="4201850" y="3309920"/>
            <a:chExt cx="572400" cy="445895"/>
          </a:xfrm>
        </p:grpSpPr>
        <p:pic>
          <p:nvPicPr>
            <p:cNvPr id="2141" name="Google Shape;2141;p219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358466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2" name="Google Shape;2142;p219"/>
            <p:cNvSpPr/>
            <p:nvPr/>
          </p:nvSpPr>
          <p:spPr>
            <a:xfrm>
              <a:off x="4201850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Software Developers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3" name="Google Shape;2143;p219"/>
          <p:cNvGrpSpPr/>
          <p:nvPr/>
        </p:nvGrpSpPr>
        <p:grpSpPr>
          <a:xfrm>
            <a:off x="5256307" y="3310333"/>
            <a:ext cx="267900" cy="445482"/>
            <a:chOff x="5672941" y="3310333"/>
            <a:chExt cx="267900" cy="445482"/>
          </a:xfrm>
        </p:grpSpPr>
        <p:pic>
          <p:nvPicPr>
            <p:cNvPr id="2144" name="Google Shape;2144;p219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677722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5" name="Google Shape;2145;p219"/>
            <p:cNvSpPr/>
            <p:nvPr/>
          </p:nvSpPr>
          <p:spPr>
            <a:xfrm>
              <a:off x="5672941" y="3618415"/>
              <a:ext cx="26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 Ops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6" name="Google Shape;2146;p219"/>
          <p:cNvGrpSpPr/>
          <p:nvPr/>
        </p:nvGrpSpPr>
        <p:grpSpPr>
          <a:xfrm>
            <a:off x="5832323" y="3309920"/>
            <a:ext cx="259169" cy="445895"/>
            <a:chOff x="6080968" y="3309920"/>
            <a:chExt cx="259169" cy="445895"/>
          </a:xfrm>
        </p:grpSpPr>
        <p:pic>
          <p:nvPicPr>
            <p:cNvPr id="2147" name="Google Shape;2147;p21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080968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8" name="Google Shape;2148;p219"/>
            <p:cNvSpPr/>
            <p:nvPr/>
          </p:nvSpPr>
          <p:spPr>
            <a:xfrm>
              <a:off x="6106603" y="3618415"/>
              <a:ext cx="20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9" name="Google Shape;2149;p219"/>
          <p:cNvGrpSpPr/>
          <p:nvPr/>
        </p:nvGrpSpPr>
        <p:grpSpPr>
          <a:xfrm>
            <a:off x="8132438" y="3309919"/>
            <a:ext cx="572400" cy="445896"/>
            <a:chOff x="8132438" y="3309919"/>
            <a:chExt cx="572400" cy="445896"/>
          </a:xfrm>
        </p:grpSpPr>
        <p:pic>
          <p:nvPicPr>
            <p:cNvPr id="2150" name="Google Shape;2150;p219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289467" y="3309919"/>
              <a:ext cx="258340" cy="258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1" name="Google Shape;2151;p219"/>
            <p:cNvSpPr/>
            <p:nvPr/>
          </p:nvSpPr>
          <p:spPr>
            <a:xfrm>
              <a:off x="813243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Risk and Compliance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2" name="Google Shape;2152;p219"/>
          <p:cNvGrpSpPr/>
          <p:nvPr/>
        </p:nvGrpSpPr>
        <p:grpSpPr>
          <a:xfrm>
            <a:off x="280715" y="3309505"/>
            <a:ext cx="516900" cy="446310"/>
            <a:chOff x="128315" y="3309505"/>
            <a:chExt cx="516900" cy="446310"/>
          </a:xfrm>
        </p:grpSpPr>
        <p:pic>
          <p:nvPicPr>
            <p:cNvPr id="2153" name="Google Shape;2153;p219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57204" y="3309505"/>
              <a:ext cx="259122" cy="25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4" name="Google Shape;2154;p219"/>
            <p:cNvSpPr/>
            <p:nvPr/>
          </p:nvSpPr>
          <p:spPr>
            <a:xfrm>
              <a:off x="128315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Senior Executives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5" name="Google Shape;2155;p219"/>
          <p:cNvGrpSpPr/>
          <p:nvPr/>
        </p:nvGrpSpPr>
        <p:grpSpPr>
          <a:xfrm>
            <a:off x="6399607" y="3309919"/>
            <a:ext cx="544200" cy="445896"/>
            <a:chOff x="6488775" y="3309919"/>
            <a:chExt cx="544200" cy="445896"/>
          </a:xfrm>
        </p:grpSpPr>
        <p:pic>
          <p:nvPicPr>
            <p:cNvPr id="2156" name="Google Shape;2156;p219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631314" y="3309919"/>
              <a:ext cx="259122" cy="258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7" name="Google Shape;2157;p219"/>
            <p:cNvSpPr/>
            <p:nvPr/>
          </p:nvSpPr>
          <p:spPr>
            <a:xfrm>
              <a:off x="6488775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Users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8" name="Google Shape;2158;p219"/>
          <p:cNvGrpSpPr/>
          <p:nvPr/>
        </p:nvGrpSpPr>
        <p:grpSpPr>
          <a:xfrm>
            <a:off x="7251922" y="3297502"/>
            <a:ext cx="572400" cy="458313"/>
            <a:chOff x="7267788" y="3297502"/>
            <a:chExt cx="572400" cy="458313"/>
          </a:xfrm>
        </p:grpSpPr>
        <p:pic>
          <p:nvPicPr>
            <p:cNvPr id="2159" name="Google Shape;2159;p219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412400" y="3297502"/>
              <a:ext cx="283175" cy="28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0" name="Google Shape;2160;p219"/>
            <p:cNvSpPr/>
            <p:nvPr/>
          </p:nvSpPr>
          <p:spPr>
            <a:xfrm>
              <a:off x="726778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1" name="Google Shape;2161;p219"/>
          <p:cNvGrpSpPr/>
          <p:nvPr/>
        </p:nvGrpSpPr>
        <p:grpSpPr>
          <a:xfrm>
            <a:off x="204525" y="3897549"/>
            <a:ext cx="8510580" cy="426601"/>
            <a:chOff x="204525" y="3897549"/>
            <a:chExt cx="8510580" cy="426601"/>
          </a:xfrm>
        </p:grpSpPr>
        <p:sp>
          <p:nvSpPr>
            <p:cNvPr id="2162" name="Google Shape;2162;p219"/>
            <p:cNvSpPr txBox="1"/>
            <p:nvPr/>
          </p:nvSpPr>
          <p:spPr>
            <a:xfrm>
              <a:off x="2668385" y="3991450"/>
              <a:ext cx="1308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CREATORS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219"/>
            <p:cNvSpPr txBox="1"/>
            <p:nvPr/>
          </p:nvSpPr>
          <p:spPr>
            <a:xfrm>
              <a:off x="4895245" y="3991450"/>
              <a:ext cx="14697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OPERATORS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219"/>
            <p:cNvSpPr txBox="1"/>
            <p:nvPr/>
          </p:nvSpPr>
          <p:spPr>
            <a:xfrm>
              <a:off x="7283505" y="3991450"/>
              <a:ext cx="14316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CONSUMERS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219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19"/>
            <p:cNvSpPr txBox="1"/>
            <p:nvPr/>
          </p:nvSpPr>
          <p:spPr>
            <a:xfrm>
              <a:off x="204525" y="3991450"/>
              <a:ext cx="1545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</a:t>
              </a:r>
              <a:r>
                <a:rPr lang="en" sz="13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INNOVATORS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219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19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19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219"/>
          <p:cNvGrpSpPr/>
          <p:nvPr/>
        </p:nvGrpSpPr>
        <p:grpSpPr>
          <a:xfrm>
            <a:off x="225825" y="3018163"/>
            <a:ext cx="8668025" cy="1734963"/>
            <a:chOff x="225825" y="3018163"/>
            <a:chExt cx="8668025" cy="1734963"/>
          </a:xfrm>
        </p:grpSpPr>
        <p:sp>
          <p:nvSpPr>
            <p:cNvPr id="2171" name="Google Shape;2171;p219"/>
            <p:cNvSpPr txBox="1"/>
            <p:nvPr/>
          </p:nvSpPr>
          <p:spPr>
            <a:xfrm>
              <a:off x="225825" y="4352925"/>
              <a:ext cx="8331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rPr>
                <a:t>For each person, earning trust means something different.</a:t>
              </a:r>
              <a:endParaRPr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2" name="Google Shape;2172;p219"/>
            <p:cNvSpPr/>
            <p:nvPr/>
          </p:nvSpPr>
          <p:spPr>
            <a:xfrm>
              <a:off x="688175" y="303728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3" name="Google Shape;2173;p219"/>
            <p:cNvSpPr/>
            <p:nvPr/>
          </p:nvSpPr>
          <p:spPr>
            <a:xfrm>
              <a:off x="156995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4" name="Google Shape;2174;p219"/>
            <p:cNvSpPr/>
            <p:nvPr/>
          </p:nvSpPr>
          <p:spPr>
            <a:xfrm>
              <a:off x="2317925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5" name="Google Shape;2175;p219"/>
            <p:cNvSpPr/>
            <p:nvPr/>
          </p:nvSpPr>
          <p:spPr>
            <a:xfrm>
              <a:off x="321230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6" name="Google Shape;2176;p219"/>
            <p:cNvSpPr/>
            <p:nvPr/>
          </p:nvSpPr>
          <p:spPr>
            <a:xfrm>
              <a:off x="3995363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7" name="Google Shape;2177;p219"/>
            <p:cNvSpPr/>
            <p:nvPr/>
          </p:nvSpPr>
          <p:spPr>
            <a:xfrm>
              <a:off x="485465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8" name="Google Shape;2178;p219"/>
            <p:cNvSpPr/>
            <p:nvPr/>
          </p:nvSpPr>
          <p:spPr>
            <a:xfrm>
              <a:off x="5561525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9" name="Google Shape;2179;p219"/>
            <p:cNvSpPr/>
            <p:nvPr/>
          </p:nvSpPr>
          <p:spPr>
            <a:xfrm>
              <a:off x="6091500" y="3018163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80" name="Google Shape;2180;p219"/>
            <p:cNvSpPr/>
            <p:nvPr/>
          </p:nvSpPr>
          <p:spPr>
            <a:xfrm>
              <a:off x="683350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81" name="Google Shape;2181;p219"/>
            <p:cNvSpPr/>
            <p:nvPr/>
          </p:nvSpPr>
          <p:spPr>
            <a:xfrm>
              <a:off x="7695975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82" name="Google Shape;2182;p219"/>
            <p:cNvSpPr/>
            <p:nvPr/>
          </p:nvSpPr>
          <p:spPr>
            <a:xfrm>
              <a:off x="863465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220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8" name="Google Shape;2188;p220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9" name="Google Shape;2189;p220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2190" name="Google Shape;2190;p2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1" name="Google Shape;2191;p220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92" name="Google Shape;2192;p220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3" name="Google Shape;2193;p220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220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5" name="Google Shape;2195;p220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6" name="Google Shape;2196;p220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220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2198" name="Google Shape;2198;p2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9" name="Google Shape;2199;p220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00" name="Google Shape;2200;p220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2201" name="Google Shape;2201;p2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2" name="Google Shape;2202;p220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03" name="Google Shape;2203;p220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4" name="Google Shape;2204;p220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5" name="Google Shape;2205;p220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2206" name="Google Shape;2206;p2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7" name="Google Shape;2207;p220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08" name="Google Shape;2208;p220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9" name="Google Shape;2209;p220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Trust must be pervasive in the entire system.</a:t>
            </a:r>
            <a:endParaRPr/>
          </a:p>
        </p:txBody>
      </p:sp>
      <p:grpSp>
        <p:nvGrpSpPr>
          <p:cNvPr id="2210" name="Google Shape;2210;p220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2211" name="Google Shape;2211;p2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2" name="Google Shape;2212;p220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3" name="Google Shape;2213;p220"/>
          <p:cNvGrpSpPr/>
          <p:nvPr/>
        </p:nvGrpSpPr>
        <p:grpSpPr>
          <a:xfrm>
            <a:off x="1105730" y="3263740"/>
            <a:ext cx="516900" cy="492075"/>
            <a:chOff x="709262" y="3263740"/>
            <a:chExt cx="516900" cy="492075"/>
          </a:xfrm>
        </p:grpSpPr>
        <p:pic>
          <p:nvPicPr>
            <p:cNvPr id="2214" name="Google Shape;2214;p2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3137" y="3263740"/>
              <a:ext cx="369149" cy="35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5" name="Google Shape;2215;p220"/>
            <p:cNvSpPr/>
            <p:nvPr/>
          </p:nvSpPr>
          <p:spPr>
            <a:xfrm>
              <a:off x="70926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</a:t>
              </a: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6" name="Google Shape;2216;p220"/>
          <p:cNvGrpSpPr/>
          <p:nvPr/>
        </p:nvGrpSpPr>
        <p:grpSpPr>
          <a:xfrm>
            <a:off x="1930746" y="3309920"/>
            <a:ext cx="516900" cy="445895"/>
            <a:chOff x="1839412" y="3309920"/>
            <a:chExt cx="516900" cy="445895"/>
          </a:xfrm>
        </p:grpSpPr>
        <p:pic>
          <p:nvPicPr>
            <p:cNvPr id="2217" name="Google Shape;2217;p22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68277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8" name="Google Shape;2218;p220"/>
            <p:cNvSpPr/>
            <p:nvPr/>
          </p:nvSpPr>
          <p:spPr>
            <a:xfrm>
              <a:off x="183941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Analysts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9" name="Google Shape;2219;p220"/>
          <p:cNvGrpSpPr/>
          <p:nvPr/>
        </p:nvGrpSpPr>
        <p:grpSpPr>
          <a:xfrm>
            <a:off x="3608076" y="3305564"/>
            <a:ext cx="459600" cy="450251"/>
            <a:chOff x="3512336" y="3305564"/>
            <a:chExt cx="459600" cy="450251"/>
          </a:xfrm>
        </p:grpSpPr>
        <p:pic>
          <p:nvPicPr>
            <p:cNvPr id="2220" name="Google Shape;2220;p22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08186" y="3305564"/>
              <a:ext cx="267901" cy="26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1" name="Google Shape;2221;p220"/>
            <p:cNvSpPr/>
            <p:nvPr/>
          </p:nvSpPr>
          <p:spPr>
            <a:xfrm>
              <a:off x="3512336" y="3618415"/>
              <a:ext cx="4596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Scientists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22" name="Google Shape;2222;p220"/>
          <p:cNvGrpSpPr/>
          <p:nvPr/>
        </p:nvGrpSpPr>
        <p:grpSpPr>
          <a:xfrm>
            <a:off x="2755761" y="3310333"/>
            <a:ext cx="544200" cy="445482"/>
            <a:chOff x="2409404" y="3310333"/>
            <a:chExt cx="544200" cy="445482"/>
          </a:xfrm>
        </p:grpSpPr>
        <p:pic>
          <p:nvPicPr>
            <p:cNvPr id="2223" name="Google Shape;2223;p22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52335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4" name="Google Shape;2224;p220"/>
            <p:cNvSpPr/>
            <p:nvPr/>
          </p:nvSpPr>
          <p:spPr>
            <a:xfrm>
              <a:off x="2409404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Engineers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25" name="Google Shape;2225;p220"/>
          <p:cNvGrpSpPr/>
          <p:nvPr/>
        </p:nvGrpSpPr>
        <p:grpSpPr>
          <a:xfrm>
            <a:off x="4375792" y="3309920"/>
            <a:ext cx="572400" cy="445895"/>
            <a:chOff x="4201850" y="3309920"/>
            <a:chExt cx="572400" cy="445895"/>
          </a:xfrm>
        </p:grpSpPr>
        <p:pic>
          <p:nvPicPr>
            <p:cNvPr id="2226" name="Google Shape;2226;p22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358466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7" name="Google Shape;2227;p220"/>
            <p:cNvSpPr/>
            <p:nvPr/>
          </p:nvSpPr>
          <p:spPr>
            <a:xfrm>
              <a:off x="4201850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Software Developers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28" name="Google Shape;2228;p220"/>
          <p:cNvGrpSpPr/>
          <p:nvPr/>
        </p:nvGrpSpPr>
        <p:grpSpPr>
          <a:xfrm>
            <a:off x="5256307" y="3310333"/>
            <a:ext cx="267900" cy="445482"/>
            <a:chOff x="5672941" y="3310333"/>
            <a:chExt cx="267900" cy="445482"/>
          </a:xfrm>
        </p:grpSpPr>
        <p:pic>
          <p:nvPicPr>
            <p:cNvPr id="2229" name="Google Shape;2229;p22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677722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0" name="Google Shape;2230;p220"/>
            <p:cNvSpPr/>
            <p:nvPr/>
          </p:nvSpPr>
          <p:spPr>
            <a:xfrm>
              <a:off x="5672941" y="3618415"/>
              <a:ext cx="26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 Ops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1" name="Google Shape;2231;p220"/>
          <p:cNvGrpSpPr/>
          <p:nvPr/>
        </p:nvGrpSpPr>
        <p:grpSpPr>
          <a:xfrm>
            <a:off x="5832323" y="3309920"/>
            <a:ext cx="259169" cy="445895"/>
            <a:chOff x="6080968" y="3309920"/>
            <a:chExt cx="259169" cy="445895"/>
          </a:xfrm>
        </p:grpSpPr>
        <p:pic>
          <p:nvPicPr>
            <p:cNvPr id="2232" name="Google Shape;2232;p22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080968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3" name="Google Shape;2233;p220"/>
            <p:cNvSpPr/>
            <p:nvPr/>
          </p:nvSpPr>
          <p:spPr>
            <a:xfrm>
              <a:off x="6106603" y="3618415"/>
              <a:ext cx="20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4" name="Google Shape;2234;p220"/>
          <p:cNvGrpSpPr/>
          <p:nvPr/>
        </p:nvGrpSpPr>
        <p:grpSpPr>
          <a:xfrm>
            <a:off x="8132438" y="3309919"/>
            <a:ext cx="572400" cy="445896"/>
            <a:chOff x="8132438" y="3309919"/>
            <a:chExt cx="572400" cy="445896"/>
          </a:xfrm>
        </p:grpSpPr>
        <p:pic>
          <p:nvPicPr>
            <p:cNvPr id="2235" name="Google Shape;2235;p220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289467" y="3309919"/>
              <a:ext cx="258340" cy="258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6" name="Google Shape;2236;p220"/>
            <p:cNvSpPr/>
            <p:nvPr/>
          </p:nvSpPr>
          <p:spPr>
            <a:xfrm>
              <a:off x="813243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Risk and Compliance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7" name="Google Shape;2237;p220"/>
          <p:cNvGrpSpPr/>
          <p:nvPr/>
        </p:nvGrpSpPr>
        <p:grpSpPr>
          <a:xfrm>
            <a:off x="280715" y="3309505"/>
            <a:ext cx="516900" cy="446310"/>
            <a:chOff x="128315" y="3309505"/>
            <a:chExt cx="516900" cy="446310"/>
          </a:xfrm>
        </p:grpSpPr>
        <p:pic>
          <p:nvPicPr>
            <p:cNvPr id="2238" name="Google Shape;2238;p220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57204" y="3309505"/>
              <a:ext cx="259122" cy="25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9" name="Google Shape;2239;p220"/>
            <p:cNvSpPr/>
            <p:nvPr/>
          </p:nvSpPr>
          <p:spPr>
            <a:xfrm>
              <a:off x="128315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Senior Executives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0" name="Google Shape;2240;p220"/>
          <p:cNvGrpSpPr/>
          <p:nvPr/>
        </p:nvGrpSpPr>
        <p:grpSpPr>
          <a:xfrm>
            <a:off x="6399607" y="3309919"/>
            <a:ext cx="544200" cy="445896"/>
            <a:chOff x="6488775" y="3309919"/>
            <a:chExt cx="544200" cy="445896"/>
          </a:xfrm>
        </p:grpSpPr>
        <p:pic>
          <p:nvPicPr>
            <p:cNvPr id="2241" name="Google Shape;2241;p220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631314" y="3309919"/>
              <a:ext cx="259122" cy="258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2" name="Google Shape;2242;p220"/>
            <p:cNvSpPr/>
            <p:nvPr/>
          </p:nvSpPr>
          <p:spPr>
            <a:xfrm>
              <a:off x="6488775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Users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3" name="Google Shape;2243;p220"/>
          <p:cNvGrpSpPr/>
          <p:nvPr/>
        </p:nvGrpSpPr>
        <p:grpSpPr>
          <a:xfrm>
            <a:off x="7251922" y="3297502"/>
            <a:ext cx="572400" cy="458313"/>
            <a:chOff x="7267788" y="3297502"/>
            <a:chExt cx="572400" cy="458313"/>
          </a:xfrm>
        </p:grpSpPr>
        <p:pic>
          <p:nvPicPr>
            <p:cNvPr id="2244" name="Google Shape;2244;p22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412400" y="3297502"/>
              <a:ext cx="283175" cy="28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5" name="Google Shape;2245;p220"/>
            <p:cNvSpPr/>
            <p:nvPr/>
          </p:nvSpPr>
          <p:spPr>
            <a:xfrm>
              <a:off x="726778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6" name="Google Shape;2246;p220"/>
          <p:cNvGrpSpPr/>
          <p:nvPr/>
        </p:nvGrpSpPr>
        <p:grpSpPr>
          <a:xfrm>
            <a:off x="204525" y="3897549"/>
            <a:ext cx="8510580" cy="426601"/>
            <a:chOff x="204525" y="3897549"/>
            <a:chExt cx="8510580" cy="426601"/>
          </a:xfrm>
        </p:grpSpPr>
        <p:sp>
          <p:nvSpPr>
            <p:cNvPr id="2247" name="Google Shape;2247;p220"/>
            <p:cNvSpPr txBox="1"/>
            <p:nvPr/>
          </p:nvSpPr>
          <p:spPr>
            <a:xfrm>
              <a:off x="2668385" y="3991450"/>
              <a:ext cx="1308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CREATORS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220"/>
            <p:cNvSpPr txBox="1"/>
            <p:nvPr/>
          </p:nvSpPr>
          <p:spPr>
            <a:xfrm>
              <a:off x="4895245" y="3991450"/>
              <a:ext cx="14697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OPERATORS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220"/>
            <p:cNvSpPr txBox="1"/>
            <p:nvPr/>
          </p:nvSpPr>
          <p:spPr>
            <a:xfrm>
              <a:off x="7283505" y="3991450"/>
              <a:ext cx="14316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CONSUMERS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220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20"/>
            <p:cNvSpPr txBox="1"/>
            <p:nvPr/>
          </p:nvSpPr>
          <p:spPr>
            <a:xfrm>
              <a:off x="204525" y="3991450"/>
              <a:ext cx="1545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</a:t>
              </a:r>
              <a:r>
                <a:rPr lang="en" sz="13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INNOVATORS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220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20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20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221"/>
          <p:cNvSpPr txBox="1"/>
          <p:nvPr/>
        </p:nvSpPr>
        <p:spPr>
          <a:xfrm>
            <a:off x="383125" y="1998156"/>
            <a:ext cx="82374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2.  </a:t>
            </a:r>
            <a:r>
              <a:rPr lang="en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Action</a:t>
            </a:r>
            <a:r>
              <a:rPr lang="en" sz="1800" b="1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Guardrails to mitigate hazard likelihood &amp; severity 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0" name="Google Shape;2260;p221"/>
          <p:cNvSpPr txBox="1"/>
          <p:nvPr/>
        </p:nvSpPr>
        <p:spPr>
          <a:xfrm>
            <a:off x="383125" y="2728025"/>
            <a:ext cx="82374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3.  </a:t>
            </a:r>
            <a:r>
              <a:rPr lang="en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Explanations</a:t>
            </a:r>
            <a:r>
              <a:rPr lang="en" sz="1800" b="1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Communicate risk behaviors &amp; events, i.e. compliance documentation &amp; visualizations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1" name="Google Shape;2261;p221"/>
          <p:cNvSpPr/>
          <p:nvPr/>
        </p:nvSpPr>
        <p:spPr>
          <a:xfrm>
            <a:off x="216801" y="206900"/>
            <a:ext cx="86175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Three core components</a:t>
            </a:r>
            <a:endParaRPr sz="3000" b="1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262" name="Google Shape;2262;p221"/>
          <p:cNvSpPr txBox="1"/>
          <p:nvPr/>
        </p:nvSpPr>
        <p:spPr>
          <a:xfrm>
            <a:off x="383125" y="1268288"/>
            <a:ext cx="82374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1.  </a:t>
            </a:r>
            <a:r>
              <a:rPr lang="en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Understanding</a:t>
            </a: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Define hazards and thresholds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3" name="Google Shape;2263;p221"/>
          <p:cNvSpPr/>
          <p:nvPr/>
        </p:nvSpPr>
        <p:spPr>
          <a:xfrm>
            <a:off x="244175" y="4765975"/>
            <a:ext cx="3491400" cy="37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95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Delivering value with AI takes five steps.</a:t>
            </a:r>
            <a:endParaRPr/>
          </a:p>
        </p:txBody>
      </p:sp>
      <p:sp>
        <p:nvSpPr>
          <p:cNvPr id="1451" name="Google Shape;1451;p195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2" name="Google Shape;1452;p195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1453" name="Google Shape;1453;p1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4" name="Google Shape;1454;p195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55" name="Google Shape;1455;p195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95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195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1458" name="Google Shape;1458;p1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9" name="Google Shape;1459;p195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0" name="Google Shape;1460;p195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1461" name="Google Shape;1461;p1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2" name="Google Shape;1462;p195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63" name="Google Shape;1463;p195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4" name="Google Shape;1464;p195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1465" name="Google Shape;1465;p1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6" name="Google Shape;1466;p195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67" name="Google Shape;1467;p195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8" name="Google Shape;1468;p195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1469" name="Google Shape;1469;p19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0" name="Google Shape;1470;p195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471" name="Google Shape;1471;p195"/>
          <p:cNvCxnSpPr/>
          <p:nvPr/>
        </p:nvCxnSpPr>
        <p:spPr>
          <a:xfrm>
            <a:off x="346025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2" name="Google Shape;1472;p195"/>
          <p:cNvCxnSpPr/>
          <p:nvPr/>
        </p:nvCxnSpPr>
        <p:spPr>
          <a:xfrm>
            <a:off x="2152600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3" name="Google Shape;1473;p195"/>
          <p:cNvCxnSpPr/>
          <p:nvPr/>
        </p:nvCxnSpPr>
        <p:spPr>
          <a:xfrm>
            <a:off x="3959150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4" name="Google Shape;1474;p195"/>
          <p:cNvCxnSpPr/>
          <p:nvPr/>
        </p:nvCxnSpPr>
        <p:spPr>
          <a:xfrm>
            <a:off x="5765725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5" name="Google Shape;1475;p195"/>
          <p:cNvCxnSpPr/>
          <p:nvPr/>
        </p:nvCxnSpPr>
        <p:spPr>
          <a:xfrm>
            <a:off x="7572288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6" name="Google Shape;1476;p195"/>
          <p:cNvSpPr txBox="1"/>
          <p:nvPr/>
        </p:nvSpPr>
        <p:spPr>
          <a:xfrm>
            <a:off x="76200" y="3199975"/>
            <a:ext cx="911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Pitfalls</a:t>
            </a:r>
            <a:endParaRPr sz="1000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7" name="Google Shape;1477;p195"/>
          <p:cNvSpPr txBox="1"/>
          <p:nvPr/>
        </p:nvSpPr>
        <p:spPr>
          <a:xfrm>
            <a:off x="183425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“Sprinkle some AI on it.”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8" name="Google Shape;1478;p195"/>
          <p:cNvSpPr txBox="1"/>
          <p:nvPr/>
        </p:nvSpPr>
        <p:spPr>
          <a:xfrm>
            <a:off x="1990000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“Where’s the data?”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9" name="Google Shape;1479;p195"/>
          <p:cNvSpPr txBox="1"/>
          <p:nvPr/>
        </p:nvSpPr>
        <p:spPr>
          <a:xfrm>
            <a:off x="3880500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“How do we do this?”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0" name="Google Shape;1480;p195"/>
          <p:cNvSpPr txBox="1"/>
          <p:nvPr/>
        </p:nvSpPr>
        <p:spPr>
          <a:xfrm>
            <a:off x="5603125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“Throw it over the fence at IT.”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1" name="Google Shape;1481;p195"/>
          <p:cNvSpPr txBox="1"/>
          <p:nvPr/>
        </p:nvSpPr>
        <p:spPr>
          <a:xfrm>
            <a:off x="7409675" y="3691650"/>
            <a:ext cx="1383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“Pop champagne we’re done!”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222"/>
          <p:cNvSpPr/>
          <p:nvPr/>
        </p:nvSpPr>
        <p:spPr>
          <a:xfrm>
            <a:off x="244175" y="4765975"/>
            <a:ext cx="3491400" cy="37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9" name="Google Shape;2269;p222"/>
          <p:cNvGrpSpPr/>
          <p:nvPr/>
        </p:nvGrpSpPr>
        <p:grpSpPr>
          <a:xfrm>
            <a:off x="363016" y="1240150"/>
            <a:ext cx="8732090" cy="373511"/>
            <a:chOff x="88891" y="1240150"/>
            <a:chExt cx="8732090" cy="373511"/>
          </a:xfrm>
        </p:grpSpPr>
        <p:sp>
          <p:nvSpPr>
            <p:cNvPr id="2270" name="Google Shape;2270;p222"/>
            <p:cNvSpPr/>
            <p:nvPr/>
          </p:nvSpPr>
          <p:spPr>
            <a:xfrm>
              <a:off x="88891" y="1476561"/>
              <a:ext cx="137100" cy="137100"/>
            </a:xfrm>
            <a:prstGeom prst="ellipse">
              <a:avLst/>
            </a:prstGeom>
            <a:solidFill>
              <a:srgbClr val="0A0A0C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222"/>
            <p:cNvSpPr/>
            <p:nvPr/>
          </p:nvSpPr>
          <p:spPr>
            <a:xfrm>
              <a:off x="8683881" y="1476561"/>
              <a:ext cx="137100" cy="137100"/>
            </a:xfrm>
            <a:prstGeom prst="ellipse">
              <a:avLst/>
            </a:prstGeom>
            <a:solidFill>
              <a:srgbClr val="0A0A0C"/>
            </a:solidFill>
            <a:ln w="19050" cap="flat" cmpd="sng">
              <a:solidFill>
                <a:srgbClr val="B4A7D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72" name="Google Shape;2272;p222"/>
            <p:cNvGrpSpPr/>
            <p:nvPr/>
          </p:nvGrpSpPr>
          <p:grpSpPr>
            <a:xfrm>
              <a:off x="231425" y="1535349"/>
              <a:ext cx="8445649" cy="19500"/>
              <a:chOff x="231425" y="3897549"/>
              <a:chExt cx="8445649" cy="19500"/>
            </a:xfrm>
          </p:grpSpPr>
          <p:sp>
            <p:nvSpPr>
              <p:cNvPr id="2273" name="Google Shape;2273;p222"/>
              <p:cNvSpPr/>
              <p:nvPr/>
            </p:nvSpPr>
            <p:spPr>
              <a:xfrm rot="-5400000">
                <a:off x="1086425" y="3043149"/>
                <a:ext cx="18300" cy="1728300"/>
              </a:xfrm>
              <a:prstGeom prst="rect">
                <a:avLst/>
              </a:prstGeom>
              <a:gradFill>
                <a:gsLst>
                  <a:gs pos="0">
                    <a:srgbClr val="FF00FF"/>
                  </a:gs>
                  <a:gs pos="100000">
                    <a:srgbClr val="FF56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222"/>
              <p:cNvSpPr/>
              <p:nvPr/>
            </p:nvSpPr>
            <p:spPr>
              <a:xfrm rot="5400000">
                <a:off x="3085075" y="2732349"/>
                <a:ext cx="19500" cy="2349900"/>
              </a:xfrm>
              <a:prstGeom prst="rect">
                <a:avLst/>
              </a:prstGeom>
              <a:gradFill>
                <a:gsLst>
                  <a:gs pos="0">
                    <a:srgbClr val="39B54A"/>
                  </a:gs>
                  <a:gs pos="100000">
                    <a:srgbClr val="FF56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222"/>
              <p:cNvSpPr/>
              <p:nvPr/>
            </p:nvSpPr>
            <p:spPr>
              <a:xfrm rot="-5400000">
                <a:off x="5179074" y="2988399"/>
                <a:ext cx="19200" cy="1837800"/>
              </a:xfrm>
              <a:prstGeom prst="rect">
                <a:avLst/>
              </a:prstGeom>
              <a:gradFill>
                <a:gsLst>
                  <a:gs pos="0">
                    <a:srgbClr val="39B54A"/>
                  </a:gs>
                  <a:gs pos="100000">
                    <a:srgbClr val="00A4E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222"/>
              <p:cNvSpPr/>
              <p:nvPr/>
            </p:nvSpPr>
            <p:spPr>
              <a:xfrm rot="-5400000">
                <a:off x="7382724" y="2622549"/>
                <a:ext cx="19200" cy="2569500"/>
              </a:xfrm>
              <a:prstGeom prst="rect">
                <a:avLst/>
              </a:prstGeom>
              <a:gradFill>
                <a:gsLst>
                  <a:gs pos="0">
                    <a:srgbClr val="00A4E4"/>
                  </a:gs>
                  <a:gs pos="100000">
                    <a:srgbClr val="B4A7D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77" name="Google Shape;2277;p222"/>
            <p:cNvSpPr/>
            <p:nvPr/>
          </p:nvSpPr>
          <p:spPr>
            <a:xfrm>
              <a:off x="4503450" y="1476561"/>
              <a:ext cx="137100" cy="137100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39B5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222"/>
            <p:cNvSpPr txBox="1"/>
            <p:nvPr/>
          </p:nvSpPr>
          <p:spPr>
            <a:xfrm>
              <a:off x="7786975" y="1240150"/>
              <a:ext cx="8955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B4A7D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Decision Type III</a:t>
              </a:r>
              <a:endParaRPr sz="9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79" name="Google Shape;2279;p222"/>
            <p:cNvSpPr txBox="1"/>
            <p:nvPr/>
          </p:nvSpPr>
          <p:spPr>
            <a:xfrm>
              <a:off x="183250" y="1240150"/>
              <a:ext cx="8955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FF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Decision Type I</a:t>
              </a:r>
              <a:endParaRPr sz="9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80" name="Google Shape;2280;p222"/>
            <p:cNvSpPr txBox="1"/>
            <p:nvPr/>
          </p:nvSpPr>
          <p:spPr>
            <a:xfrm>
              <a:off x="4124250" y="1240150"/>
              <a:ext cx="8955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9B54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Decision Type II</a:t>
              </a:r>
              <a:endParaRPr sz="900" b="1">
                <a:solidFill>
                  <a:srgbClr val="39B54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281" name="Google Shape;2281;p222"/>
          <p:cNvSpPr txBox="1"/>
          <p:nvPr/>
        </p:nvSpPr>
        <p:spPr>
          <a:xfrm rot="-5400000">
            <a:off x="-279537" y="1848663"/>
            <a:ext cx="1011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Risk Size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2" name="Google Shape;2282;p222"/>
          <p:cNvSpPr txBox="1"/>
          <p:nvPr/>
        </p:nvSpPr>
        <p:spPr>
          <a:xfrm rot="-5400000">
            <a:off x="-279537" y="2771888"/>
            <a:ext cx="1011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Example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3" name="Google Shape;2283;p222"/>
          <p:cNvSpPr txBox="1"/>
          <p:nvPr/>
        </p:nvSpPr>
        <p:spPr>
          <a:xfrm rot="-5400000">
            <a:off x="-279537" y="3739000"/>
            <a:ext cx="1011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Human Role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84" name="Google Shape;2284;p222"/>
          <p:cNvCxnSpPr/>
          <p:nvPr/>
        </p:nvCxnSpPr>
        <p:spPr>
          <a:xfrm>
            <a:off x="687600" y="3377400"/>
            <a:ext cx="7768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5" name="Google Shape;2285;p222"/>
          <p:cNvCxnSpPr/>
          <p:nvPr/>
        </p:nvCxnSpPr>
        <p:spPr>
          <a:xfrm>
            <a:off x="687600" y="2471825"/>
            <a:ext cx="7768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6" name="Google Shape;2286;p222"/>
          <p:cNvSpPr txBox="1"/>
          <p:nvPr/>
        </p:nvSpPr>
        <p:spPr>
          <a:xfrm>
            <a:off x="515416" y="1842638"/>
            <a:ext cx="137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Loss &lt;$100K</a:t>
            </a:r>
            <a:endParaRPr sz="12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7" name="Google Shape;2287;p222"/>
          <p:cNvSpPr txBox="1"/>
          <p:nvPr/>
        </p:nvSpPr>
        <p:spPr>
          <a:xfrm>
            <a:off x="515416" y="2724500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Probability of a banner ad click</a:t>
            </a:r>
            <a:endParaRPr sz="12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8" name="Google Shape;2288;p222"/>
          <p:cNvSpPr txBox="1"/>
          <p:nvPr/>
        </p:nvSpPr>
        <p:spPr>
          <a:xfrm>
            <a:off x="515416" y="3606350"/>
            <a:ext cx="270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Construction, Maintenance &amp; Monitoring</a:t>
            </a:r>
            <a:endParaRPr sz="12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9" name="Google Shape;2289;p222"/>
          <p:cNvSpPr txBox="1"/>
          <p:nvPr/>
        </p:nvSpPr>
        <p:spPr>
          <a:xfrm>
            <a:off x="3376661" y="1842625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9B54A"/>
                </a:solidFill>
                <a:latin typeface="Roboto"/>
                <a:ea typeface="Roboto"/>
                <a:cs typeface="Roboto"/>
                <a:sym typeface="Roboto"/>
              </a:rPr>
              <a:t>$100K &lt; Loss &lt; $1m or Injury</a:t>
            </a:r>
            <a:endParaRPr sz="1200">
              <a:solidFill>
                <a:srgbClr val="39B5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0" name="Google Shape;2290;p222"/>
          <p:cNvSpPr txBox="1"/>
          <p:nvPr/>
        </p:nvSpPr>
        <p:spPr>
          <a:xfrm>
            <a:off x="3376661" y="2733350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9B54A"/>
                </a:solidFill>
                <a:latin typeface="Roboto"/>
                <a:ea typeface="Roboto"/>
                <a:cs typeface="Roboto"/>
                <a:sym typeface="Roboto"/>
              </a:rPr>
              <a:t>Probability of Mortgage Default</a:t>
            </a:r>
            <a:endParaRPr sz="1200">
              <a:solidFill>
                <a:srgbClr val="39B5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1" name="Google Shape;2291;p222"/>
          <p:cNvSpPr txBox="1"/>
          <p:nvPr/>
        </p:nvSpPr>
        <p:spPr>
          <a:xfrm>
            <a:off x="3376661" y="3624075"/>
            <a:ext cx="270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9B54A"/>
                </a:solidFill>
                <a:latin typeface="Roboto"/>
                <a:ea typeface="Roboto"/>
                <a:cs typeface="Roboto"/>
                <a:sym typeface="Roboto"/>
              </a:rPr>
              <a:t>Type I</a:t>
            </a:r>
            <a:endParaRPr sz="1200">
              <a:solidFill>
                <a:srgbClr val="39B54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9B54A"/>
                </a:solidFill>
                <a:latin typeface="Roboto"/>
                <a:ea typeface="Roboto"/>
                <a:cs typeface="Roboto"/>
                <a:sym typeface="Roboto"/>
              </a:rPr>
              <a:t>Risk Assessment &amp; Mitigation</a:t>
            </a:r>
            <a:endParaRPr sz="1200">
              <a:solidFill>
                <a:srgbClr val="39B5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2" name="Google Shape;2292;p222"/>
          <p:cNvSpPr txBox="1"/>
          <p:nvPr/>
        </p:nvSpPr>
        <p:spPr>
          <a:xfrm>
            <a:off x="6254323" y="1858075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Loss &gt; $1m or death</a:t>
            </a:r>
            <a:endParaRPr sz="12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3" name="Google Shape;2293;p222"/>
          <p:cNvSpPr txBox="1"/>
          <p:nvPr/>
        </p:nvSpPr>
        <p:spPr>
          <a:xfrm>
            <a:off x="6254323" y="2739963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Medical imaging scanning</a:t>
            </a:r>
            <a:endParaRPr sz="12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4" name="Google Shape;2294;p222"/>
          <p:cNvSpPr txBox="1"/>
          <p:nvPr/>
        </p:nvSpPr>
        <p:spPr>
          <a:xfrm>
            <a:off x="6254323" y="3725575"/>
            <a:ext cx="2704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Type I, II</a:t>
            </a:r>
            <a:endParaRPr sz="12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Final Augmented decision outcome</a:t>
            </a:r>
            <a:endParaRPr sz="12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5" name="Google Shape;2295;p222"/>
          <p:cNvSpPr txBox="1">
            <a:spLocks noGrp="1"/>
          </p:cNvSpPr>
          <p:nvPr>
            <p:ph type="title" idx="4294967295"/>
          </p:nvPr>
        </p:nvSpPr>
        <p:spPr>
          <a:xfrm>
            <a:off x="35375" y="137150"/>
            <a:ext cx="85647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Understanding: Define hazards, identify risks &amp; plan mitigations. 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>
                <a:solidFill>
                  <a:srgbClr val="666666"/>
                </a:solidFill>
              </a:rPr>
              <a:t>In all automated decisions, humans are empowered &amp; have a role to play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00" y="1076600"/>
            <a:ext cx="3304244" cy="31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223"/>
          <p:cNvSpPr/>
          <p:nvPr/>
        </p:nvSpPr>
        <p:spPr>
          <a:xfrm>
            <a:off x="216800" y="206900"/>
            <a:ext cx="86388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302" name="Google Shape;2302;p223"/>
          <p:cNvSpPr/>
          <p:nvPr/>
        </p:nvSpPr>
        <p:spPr>
          <a:xfrm>
            <a:off x="244175" y="4765975"/>
            <a:ext cx="3491400" cy="37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3" name="Google Shape;2303;p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6325" y="1400575"/>
            <a:ext cx="5049851" cy="31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4" name="Google Shape;2304;p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1000" y="2072224"/>
            <a:ext cx="4923001" cy="3071149"/>
          </a:xfrm>
          <a:prstGeom prst="rect">
            <a:avLst/>
          </a:prstGeom>
          <a:noFill/>
          <a:ln>
            <a:noFill/>
          </a:ln>
        </p:spPr>
      </p:pic>
      <p:sp>
        <p:nvSpPr>
          <p:cNvPr id="2305" name="Google Shape;2305;p223"/>
          <p:cNvSpPr txBox="1">
            <a:spLocks noGrp="1"/>
          </p:cNvSpPr>
          <p:nvPr>
            <p:ph type="title" idx="4294967295"/>
          </p:nvPr>
        </p:nvSpPr>
        <p:spPr>
          <a:xfrm>
            <a:off x="35375" y="137150"/>
            <a:ext cx="85647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Action: technological guardrails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>
                <a:solidFill>
                  <a:srgbClr val="666666"/>
                </a:solidFill>
              </a:rPr>
              <a:t>The right tools can assist in carrying out the identification and mitigation of those risks.  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0" name="Google Shape;2330;p226" descr="A picture containing sta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9844" b="9658"/>
          <a:stretch/>
        </p:blipFill>
        <p:spPr>
          <a:xfrm>
            <a:off x="0" y="364950"/>
            <a:ext cx="9144002" cy="4349148"/>
          </a:xfrm>
          <a:prstGeom prst="rect">
            <a:avLst/>
          </a:prstGeom>
          <a:noFill/>
          <a:ln>
            <a:noFill/>
          </a:ln>
        </p:spPr>
      </p:pic>
      <p:sp>
        <p:nvSpPr>
          <p:cNvPr id="2331" name="Google Shape;2331;p226"/>
          <p:cNvSpPr txBox="1"/>
          <p:nvPr/>
        </p:nvSpPr>
        <p:spPr>
          <a:xfrm>
            <a:off x="65175" y="2928025"/>
            <a:ext cx="27627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Integrating project planning, and risk mitigation management into AI decision systems is foundational.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2" name="Google Shape;2332;p226"/>
          <p:cNvSpPr txBox="1"/>
          <p:nvPr/>
        </p:nvSpPr>
        <p:spPr>
          <a:xfrm>
            <a:off x="3151625" y="3584875"/>
            <a:ext cx="28755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Humans create, maintain &amp; govern AI systems in addition to being affected by AI outcomes.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3" name="Google Shape;2333;p226"/>
          <p:cNvSpPr txBox="1"/>
          <p:nvPr/>
        </p:nvSpPr>
        <p:spPr>
          <a:xfrm>
            <a:off x="6350875" y="2924925"/>
            <a:ext cx="27627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systemic platform approach ensures auditability, scalability and consistency. </a:t>
            </a:r>
            <a:endParaRPr sz="12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4" name="Google Shape;2334;p226" descr="channels-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6212" y="1463972"/>
            <a:ext cx="1199140" cy="1293083"/>
          </a:xfrm>
          <a:prstGeom prst="rect">
            <a:avLst/>
          </a:prstGeom>
          <a:noFill/>
          <a:ln>
            <a:noFill/>
          </a:ln>
        </p:spPr>
      </p:pic>
      <p:sp>
        <p:nvSpPr>
          <p:cNvPr id="2335" name="Google Shape;2335;p226"/>
          <p:cNvSpPr txBox="1"/>
          <p:nvPr/>
        </p:nvSpPr>
        <p:spPr>
          <a:xfrm>
            <a:off x="548175" y="2562895"/>
            <a:ext cx="17967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Planning &amp; Processes</a:t>
            </a:r>
            <a:r>
              <a:rPr lang="en" sz="1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6" name="Google Shape;2336;p226"/>
          <p:cNvSpPr txBox="1"/>
          <p:nvPr/>
        </p:nvSpPr>
        <p:spPr>
          <a:xfrm>
            <a:off x="3405002" y="2954419"/>
            <a:ext cx="19929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AI Innovators, Creators, Operators &amp; Consumers 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7" name="Google Shape;2337;p226"/>
          <p:cNvSpPr txBox="1"/>
          <p:nvPr/>
        </p:nvSpPr>
        <p:spPr>
          <a:xfrm>
            <a:off x="6405479" y="2576095"/>
            <a:ext cx="21255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Technology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8" name="Google Shape;2338;p226"/>
          <p:cNvSpPr/>
          <p:nvPr/>
        </p:nvSpPr>
        <p:spPr>
          <a:xfrm>
            <a:off x="1126367" y="1643234"/>
            <a:ext cx="640200" cy="6402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9" name="Google Shape;2339;p226"/>
          <p:cNvSpPr txBox="1"/>
          <p:nvPr/>
        </p:nvSpPr>
        <p:spPr>
          <a:xfrm>
            <a:off x="813432" y="4835550"/>
            <a:ext cx="2660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b="1" i="0" u="none" strike="noStrike" cap="none">
                <a:solidFill>
                  <a:srgbClr val="7F8FA4"/>
                </a:solidFill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 b="0" i="0" u="none" strike="noStrike" cap="none">
                <a:solidFill>
                  <a:srgbClr val="7F8FA4"/>
                </a:solidFill>
                <a:latin typeface="Roboto"/>
                <a:ea typeface="Roboto"/>
                <a:cs typeface="Roboto"/>
                <a:sym typeface="Roboto"/>
              </a:rPr>
              <a:t> ©2020 DataRobot, Inc. – All rights reserved</a:t>
            </a:r>
            <a:endParaRPr sz="600" b="0" i="0" u="none" strike="noStrike" cap="none">
              <a:solidFill>
                <a:srgbClr val="7F8FA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0" name="Google Shape;2340;p2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731" y="4942700"/>
            <a:ext cx="674180" cy="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1" name="Google Shape;2341;p2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25446" y="261938"/>
            <a:ext cx="295276" cy="334927"/>
          </a:xfrm>
          <a:prstGeom prst="rect">
            <a:avLst/>
          </a:prstGeom>
          <a:noFill/>
          <a:ln>
            <a:noFill/>
          </a:ln>
        </p:spPr>
      </p:pic>
      <p:sp>
        <p:nvSpPr>
          <p:cNvPr id="2342" name="Google Shape;2342;p226"/>
          <p:cNvSpPr/>
          <p:nvPr/>
        </p:nvSpPr>
        <p:spPr>
          <a:xfrm>
            <a:off x="7074010" y="1594522"/>
            <a:ext cx="684600" cy="684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674EA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3" name="Google Shape;2343;p226"/>
          <p:cNvSpPr txBox="1">
            <a:spLocks noGrp="1"/>
          </p:cNvSpPr>
          <p:nvPr>
            <p:ph type="title"/>
          </p:nvPr>
        </p:nvSpPr>
        <p:spPr>
          <a:xfrm>
            <a:off x="73425" y="137150"/>
            <a:ext cx="88878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900">
                <a:solidFill>
                  <a:schemeClr val="lt1"/>
                </a:solidFill>
              </a:rPr>
              <a:t>Trusted AI requires people, process &amp; technology.</a:t>
            </a:r>
            <a:endParaRPr sz="2900">
              <a:solidFill>
                <a:schemeClr val="lt1"/>
              </a:solidFill>
            </a:endParaRPr>
          </a:p>
        </p:txBody>
      </p:sp>
      <p:pic>
        <p:nvPicPr>
          <p:cNvPr id="2344" name="Google Shape;2344;p2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8975" y="1779181"/>
            <a:ext cx="375000" cy="36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Google Shape;2345;p2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28749" y="1745961"/>
            <a:ext cx="375006" cy="3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196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8" name="Google Shape;1488;p196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1489" name="Google Shape;1489;p1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0" name="Google Shape;1490;p196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91" name="Google Shape;1491;p196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196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196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196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196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6" name="Google Shape;1496;p196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1497" name="Google Shape;1497;p1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8" name="Google Shape;1498;p196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99" name="Google Shape;1499;p196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1500" name="Google Shape;1500;p19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1" name="Google Shape;1501;p196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2" name="Google Shape;1502;p196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196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4" name="Google Shape;1504;p196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1505" name="Google Shape;1505;p19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6" name="Google Shape;1506;p196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7" name="Google Shape;1507;p196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196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There are multiple stakeholders along this journey.</a:t>
            </a:r>
            <a:endParaRPr/>
          </a:p>
        </p:txBody>
      </p:sp>
      <p:grpSp>
        <p:nvGrpSpPr>
          <p:cNvPr id="1509" name="Google Shape;1509;p196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1510" name="Google Shape;1510;p19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1" name="Google Shape;1511;p196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2" name="Google Shape;1512;p196"/>
          <p:cNvGrpSpPr/>
          <p:nvPr/>
        </p:nvGrpSpPr>
        <p:grpSpPr>
          <a:xfrm>
            <a:off x="1105730" y="3263740"/>
            <a:ext cx="516900" cy="492075"/>
            <a:chOff x="709262" y="3263740"/>
            <a:chExt cx="516900" cy="492075"/>
          </a:xfrm>
        </p:grpSpPr>
        <p:pic>
          <p:nvPicPr>
            <p:cNvPr id="1513" name="Google Shape;1513;p19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3137" y="3263740"/>
              <a:ext cx="369149" cy="35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4" name="Google Shape;1514;p196"/>
            <p:cNvSpPr/>
            <p:nvPr/>
          </p:nvSpPr>
          <p:spPr>
            <a:xfrm>
              <a:off x="70926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</a:t>
              </a: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5" name="Google Shape;1515;p196"/>
          <p:cNvGrpSpPr/>
          <p:nvPr/>
        </p:nvGrpSpPr>
        <p:grpSpPr>
          <a:xfrm>
            <a:off x="1930746" y="3309920"/>
            <a:ext cx="516900" cy="445895"/>
            <a:chOff x="1839412" y="3309920"/>
            <a:chExt cx="516900" cy="445895"/>
          </a:xfrm>
        </p:grpSpPr>
        <p:pic>
          <p:nvPicPr>
            <p:cNvPr id="1516" name="Google Shape;1516;p19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68277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7" name="Google Shape;1517;p196"/>
            <p:cNvSpPr/>
            <p:nvPr/>
          </p:nvSpPr>
          <p:spPr>
            <a:xfrm>
              <a:off x="183941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Analysts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8" name="Google Shape;1518;p196"/>
          <p:cNvGrpSpPr/>
          <p:nvPr/>
        </p:nvGrpSpPr>
        <p:grpSpPr>
          <a:xfrm>
            <a:off x="3608076" y="3305564"/>
            <a:ext cx="459600" cy="450251"/>
            <a:chOff x="3512336" y="3305564"/>
            <a:chExt cx="459600" cy="450251"/>
          </a:xfrm>
        </p:grpSpPr>
        <p:pic>
          <p:nvPicPr>
            <p:cNvPr id="1519" name="Google Shape;1519;p19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08186" y="3305564"/>
              <a:ext cx="267901" cy="26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0" name="Google Shape;1520;p196"/>
            <p:cNvSpPr/>
            <p:nvPr/>
          </p:nvSpPr>
          <p:spPr>
            <a:xfrm>
              <a:off x="3512336" y="3618415"/>
              <a:ext cx="4596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Scientists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1" name="Google Shape;1521;p196"/>
          <p:cNvGrpSpPr/>
          <p:nvPr/>
        </p:nvGrpSpPr>
        <p:grpSpPr>
          <a:xfrm>
            <a:off x="2755761" y="3310333"/>
            <a:ext cx="544200" cy="445482"/>
            <a:chOff x="2409404" y="3310333"/>
            <a:chExt cx="544200" cy="445482"/>
          </a:xfrm>
        </p:grpSpPr>
        <p:pic>
          <p:nvPicPr>
            <p:cNvPr id="1522" name="Google Shape;1522;p19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52335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3" name="Google Shape;1523;p196"/>
            <p:cNvSpPr/>
            <p:nvPr/>
          </p:nvSpPr>
          <p:spPr>
            <a:xfrm>
              <a:off x="2409404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Engineers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4" name="Google Shape;1524;p196"/>
          <p:cNvGrpSpPr/>
          <p:nvPr/>
        </p:nvGrpSpPr>
        <p:grpSpPr>
          <a:xfrm>
            <a:off x="4375792" y="3309920"/>
            <a:ext cx="572400" cy="445895"/>
            <a:chOff x="4201850" y="3309920"/>
            <a:chExt cx="572400" cy="445895"/>
          </a:xfrm>
        </p:grpSpPr>
        <p:pic>
          <p:nvPicPr>
            <p:cNvPr id="1525" name="Google Shape;1525;p19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358466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6" name="Google Shape;1526;p196"/>
            <p:cNvSpPr/>
            <p:nvPr/>
          </p:nvSpPr>
          <p:spPr>
            <a:xfrm>
              <a:off x="4201850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Software Developers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7" name="Google Shape;1527;p196"/>
          <p:cNvGrpSpPr/>
          <p:nvPr/>
        </p:nvGrpSpPr>
        <p:grpSpPr>
          <a:xfrm>
            <a:off x="5256307" y="3310333"/>
            <a:ext cx="267900" cy="445482"/>
            <a:chOff x="5672941" y="3310333"/>
            <a:chExt cx="267900" cy="445482"/>
          </a:xfrm>
        </p:grpSpPr>
        <p:pic>
          <p:nvPicPr>
            <p:cNvPr id="1528" name="Google Shape;1528;p196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677722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9" name="Google Shape;1529;p196"/>
            <p:cNvSpPr/>
            <p:nvPr/>
          </p:nvSpPr>
          <p:spPr>
            <a:xfrm>
              <a:off x="5672941" y="3618415"/>
              <a:ext cx="26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 Ops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0" name="Google Shape;1530;p196"/>
          <p:cNvGrpSpPr/>
          <p:nvPr/>
        </p:nvGrpSpPr>
        <p:grpSpPr>
          <a:xfrm>
            <a:off x="5832323" y="3309920"/>
            <a:ext cx="259169" cy="445895"/>
            <a:chOff x="6080968" y="3309920"/>
            <a:chExt cx="259169" cy="445895"/>
          </a:xfrm>
        </p:grpSpPr>
        <p:pic>
          <p:nvPicPr>
            <p:cNvPr id="1531" name="Google Shape;1531;p196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080968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2" name="Google Shape;1532;p196"/>
            <p:cNvSpPr/>
            <p:nvPr/>
          </p:nvSpPr>
          <p:spPr>
            <a:xfrm>
              <a:off x="6106603" y="3618415"/>
              <a:ext cx="20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3" name="Google Shape;1533;p196"/>
          <p:cNvGrpSpPr/>
          <p:nvPr/>
        </p:nvGrpSpPr>
        <p:grpSpPr>
          <a:xfrm>
            <a:off x="8132438" y="3309919"/>
            <a:ext cx="572400" cy="445896"/>
            <a:chOff x="8132438" y="3309919"/>
            <a:chExt cx="572400" cy="445896"/>
          </a:xfrm>
        </p:grpSpPr>
        <p:pic>
          <p:nvPicPr>
            <p:cNvPr id="1534" name="Google Shape;1534;p196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289467" y="3309919"/>
              <a:ext cx="258340" cy="258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5" name="Google Shape;1535;p196"/>
            <p:cNvSpPr/>
            <p:nvPr/>
          </p:nvSpPr>
          <p:spPr>
            <a:xfrm>
              <a:off x="813243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Risk and Compliance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6" name="Google Shape;1536;p196"/>
          <p:cNvGrpSpPr/>
          <p:nvPr/>
        </p:nvGrpSpPr>
        <p:grpSpPr>
          <a:xfrm>
            <a:off x="280715" y="3309505"/>
            <a:ext cx="516900" cy="446310"/>
            <a:chOff x="128315" y="3309505"/>
            <a:chExt cx="516900" cy="446310"/>
          </a:xfrm>
        </p:grpSpPr>
        <p:pic>
          <p:nvPicPr>
            <p:cNvPr id="1537" name="Google Shape;1537;p196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57204" y="3309505"/>
              <a:ext cx="259122" cy="25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8" name="Google Shape;1538;p196"/>
            <p:cNvSpPr/>
            <p:nvPr/>
          </p:nvSpPr>
          <p:spPr>
            <a:xfrm>
              <a:off x="128315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Senior Executives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9" name="Google Shape;1539;p196"/>
          <p:cNvGrpSpPr/>
          <p:nvPr/>
        </p:nvGrpSpPr>
        <p:grpSpPr>
          <a:xfrm>
            <a:off x="6399607" y="3309919"/>
            <a:ext cx="544200" cy="445896"/>
            <a:chOff x="6488775" y="3309919"/>
            <a:chExt cx="544200" cy="445896"/>
          </a:xfrm>
        </p:grpSpPr>
        <p:pic>
          <p:nvPicPr>
            <p:cNvPr id="1540" name="Google Shape;1540;p196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631314" y="3309919"/>
              <a:ext cx="259122" cy="258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1" name="Google Shape;1541;p196"/>
            <p:cNvSpPr/>
            <p:nvPr/>
          </p:nvSpPr>
          <p:spPr>
            <a:xfrm>
              <a:off x="6488775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Users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2" name="Google Shape;1542;p196"/>
          <p:cNvGrpSpPr/>
          <p:nvPr/>
        </p:nvGrpSpPr>
        <p:grpSpPr>
          <a:xfrm>
            <a:off x="7251922" y="3297502"/>
            <a:ext cx="572400" cy="458313"/>
            <a:chOff x="7267788" y="3297502"/>
            <a:chExt cx="572400" cy="458313"/>
          </a:xfrm>
        </p:grpSpPr>
        <p:pic>
          <p:nvPicPr>
            <p:cNvPr id="1543" name="Google Shape;1543;p196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412400" y="3297502"/>
              <a:ext cx="283175" cy="28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4" name="Google Shape;1544;p196"/>
            <p:cNvSpPr/>
            <p:nvPr/>
          </p:nvSpPr>
          <p:spPr>
            <a:xfrm>
              <a:off x="726778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5" name="Google Shape;1545;p196"/>
          <p:cNvGrpSpPr/>
          <p:nvPr/>
        </p:nvGrpSpPr>
        <p:grpSpPr>
          <a:xfrm>
            <a:off x="204525" y="3897549"/>
            <a:ext cx="8510580" cy="426601"/>
            <a:chOff x="204525" y="3897549"/>
            <a:chExt cx="8510580" cy="426601"/>
          </a:xfrm>
        </p:grpSpPr>
        <p:sp>
          <p:nvSpPr>
            <p:cNvPr id="1546" name="Google Shape;1546;p196"/>
            <p:cNvSpPr txBox="1"/>
            <p:nvPr/>
          </p:nvSpPr>
          <p:spPr>
            <a:xfrm>
              <a:off x="2668385" y="3991450"/>
              <a:ext cx="1308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CREATORS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96"/>
            <p:cNvSpPr txBox="1"/>
            <p:nvPr/>
          </p:nvSpPr>
          <p:spPr>
            <a:xfrm>
              <a:off x="4895245" y="3991450"/>
              <a:ext cx="14697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OPERATORS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96"/>
            <p:cNvSpPr txBox="1"/>
            <p:nvPr/>
          </p:nvSpPr>
          <p:spPr>
            <a:xfrm>
              <a:off x="7283505" y="3991450"/>
              <a:ext cx="14316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CONSUMERS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96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96"/>
            <p:cNvSpPr txBox="1"/>
            <p:nvPr/>
          </p:nvSpPr>
          <p:spPr>
            <a:xfrm>
              <a:off x="204525" y="3991450"/>
              <a:ext cx="1545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</a:t>
              </a:r>
              <a:r>
                <a:rPr lang="en" sz="13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INNOVATORS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96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96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96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197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example of an AI Workflow.</a:t>
            </a:r>
            <a:endParaRPr/>
          </a:p>
        </p:txBody>
      </p:sp>
      <p:sp>
        <p:nvSpPr>
          <p:cNvPr id="1559" name="Google Shape;1559;p197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197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1" name="Google Shape;1561;p197"/>
          <p:cNvGrpSpPr/>
          <p:nvPr/>
        </p:nvGrpSpPr>
        <p:grpSpPr>
          <a:xfrm>
            <a:off x="7409719" y="1250358"/>
            <a:ext cx="1383000" cy="1240658"/>
            <a:chOff x="7409688" y="1936158"/>
            <a:chExt cx="1383000" cy="1240658"/>
          </a:xfrm>
        </p:grpSpPr>
        <p:pic>
          <p:nvPicPr>
            <p:cNvPr id="1562" name="Google Shape;1562;p1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3" name="Google Shape;1563;p197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64" name="Google Shape;1564;p197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197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197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197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197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9" name="Google Shape;1569;p197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1570" name="Google Shape;1570;p1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1" name="Google Shape;1571;p197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72" name="Google Shape;1572;p197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1573" name="Google Shape;1573;p1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4" name="Google Shape;1574;p197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75" name="Google Shape;1575;p197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197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197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1578" name="Google Shape;1578;p19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9" name="Google Shape;1579;p197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80" name="Google Shape;1580;p197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197"/>
          <p:cNvGrpSpPr/>
          <p:nvPr/>
        </p:nvGrpSpPr>
        <p:grpSpPr>
          <a:xfrm>
            <a:off x="5603123" y="1250358"/>
            <a:ext cx="1383000" cy="1248609"/>
            <a:chOff x="5407313" y="1936158"/>
            <a:chExt cx="1383000" cy="1248609"/>
          </a:xfrm>
        </p:grpSpPr>
        <p:pic>
          <p:nvPicPr>
            <p:cNvPr id="1582" name="Google Shape;1582;p19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3" name="Google Shape;1583;p197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84" name="Google Shape;1584;p197"/>
          <p:cNvSpPr/>
          <p:nvPr/>
        </p:nvSpPr>
        <p:spPr>
          <a:xfrm>
            <a:off x="5525" y="3703013"/>
            <a:ext cx="1738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“Predict how many ice cream cones we will sell each day.”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5" name="Google Shape;1585;p1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863" y="3289409"/>
            <a:ext cx="346127" cy="348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6" name="Google Shape;1586;p197"/>
          <p:cNvGrpSpPr/>
          <p:nvPr/>
        </p:nvGrpSpPr>
        <p:grpSpPr>
          <a:xfrm>
            <a:off x="2056625" y="3241222"/>
            <a:ext cx="1249725" cy="444600"/>
            <a:chOff x="2233750" y="3231550"/>
            <a:chExt cx="1249725" cy="444600"/>
          </a:xfrm>
        </p:grpSpPr>
        <p:pic>
          <p:nvPicPr>
            <p:cNvPr id="1587" name="Google Shape;1587;p19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33750" y="3280788"/>
              <a:ext cx="346125" cy="34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8" name="Google Shape;1588;p19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685550" y="3280788"/>
              <a:ext cx="346125" cy="34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9" name="Google Shape;1589;p19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37350" y="3280788"/>
              <a:ext cx="346125" cy="3461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90" name="Google Shape;1590;p197"/>
            <p:cNvCxnSpPr/>
            <p:nvPr/>
          </p:nvCxnSpPr>
          <p:spPr>
            <a:xfrm>
              <a:off x="2631725" y="3231550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7D96A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7D96AC">
                  <a:alpha val="50000"/>
                </a:srgbClr>
              </a:outerShdw>
            </a:effectLst>
          </p:spPr>
        </p:cxnSp>
        <p:cxnSp>
          <p:nvCxnSpPr>
            <p:cNvPr id="1591" name="Google Shape;1591;p197"/>
            <p:cNvCxnSpPr/>
            <p:nvPr/>
          </p:nvCxnSpPr>
          <p:spPr>
            <a:xfrm>
              <a:off x="3031675" y="3231550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7D96A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7D96AC">
                  <a:alpha val="50000"/>
                </a:srgbClr>
              </a:outerShdw>
            </a:effectLst>
          </p:spPr>
        </p:cxnSp>
      </p:grpSp>
      <p:sp>
        <p:nvSpPr>
          <p:cNvPr id="1592" name="Google Shape;1592;p197"/>
          <p:cNvSpPr/>
          <p:nvPr/>
        </p:nvSpPr>
        <p:spPr>
          <a:xfrm>
            <a:off x="1846438" y="3703013"/>
            <a:ext cx="16701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“Get historical price, temperature  &amp; seasonal data”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3" name="Google Shape;1593;p19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14987" y="3284386"/>
            <a:ext cx="346127" cy="358271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197"/>
          <p:cNvSpPr/>
          <p:nvPr/>
        </p:nvSpPr>
        <p:spPr>
          <a:xfrm>
            <a:off x="3953125" y="3703013"/>
            <a:ext cx="1069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“Use machine learning!”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5" name="Google Shape;1595;p197"/>
          <p:cNvSpPr/>
          <p:nvPr/>
        </p:nvSpPr>
        <p:spPr>
          <a:xfrm>
            <a:off x="5634500" y="3703025"/>
            <a:ext cx="1194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“Predictions are sent to our suppliers”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6" name="Google Shape;1596;p19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21561" y="3290459"/>
            <a:ext cx="346125" cy="3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19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28156" y="3290459"/>
            <a:ext cx="346125" cy="3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197"/>
          <p:cNvSpPr/>
          <p:nvPr/>
        </p:nvSpPr>
        <p:spPr>
          <a:xfrm>
            <a:off x="7443919" y="3703013"/>
            <a:ext cx="13146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“We are partially closed due to the pandemic”</a:t>
            </a:r>
            <a:endParaRPr sz="9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98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AI Process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could it go wrong?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Building Trust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8" name="Google Shape;1608;p199"/>
          <p:cNvPicPr preferRelativeResize="0"/>
          <p:nvPr/>
        </p:nvPicPr>
        <p:blipFill rotWithShape="1">
          <a:blip r:embed="rId3">
            <a:alphaModFix amt="50000"/>
          </a:blip>
          <a:srcRect r="15390"/>
          <a:stretch/>
        </p:blipFill>
        <p:spPr>
          <a:xfrm>
            <a:off x="1890600" y="0"/>
            <a:ext cx="7253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199"/>
          <p:cNvSpPr/>
          <p:nvPr/>
        </p:nvSpPr>
        <p:spPr>
          <a:xfrm>
            <a:off x="0" y="-25"/>
            <a:ext cx="3827400" cy="5143500"/>
          </a:xfrm>
          <a:prstGeom prst="rect">
            <a:avLst/>
          </a:prstGeom>
          <a:gradFill>
            <a:gsLst>
              <a:gs pos="0">
                <a:srgbClr val="434343"/>
              </a:gs>
              <a:gs pos="57000">
                <a:srgbClr val="999999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99"/>
          <p:cNvSpPr txBox="1">
            <a:spLocks noGrp="1"/>
          </p:cNvSpPr>
          <p:nvPr>
            <p:ph type="body" idx="4294967295"/>
          </p:nvPr>
        </p:nvSpPr>
        <p:spPr>
          <a:xfrm>
            <a:off x="98099" y="1634100"/>
            <a:ext cx="3917309" cy="1875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4200" dirty="0">
                <a:latin typeface="Impact"/>
                <a:ea typeface="Impact"/>
                <a:cs typeface="Impact"/>
                <a:sym typeface="Impact"/>
              </a:rPr>
              <a:t>Welcome to the dark side of data science</a:t>
            </a:r>
            <a:endParaRPr sz="4200" dirty="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200"/>
          <p:cNvSpPr txBox="1">
            <a:spLocks noGrp="1"/>
          </p:cNvSpPr>
          <p:nvPr>
            <p:ph type="title"/>
          </p:nvPr>
        </p:nvSpPr>
        <p:spPr>
          <a:xfrm>
            <a:off x="113200" y="60950"/>
            <a:ext cx="8355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Fundamentally AI understanding is probabilistic.</a:t>
            </a:r>
            <a:endParaRPr sz="2800"/>
          </a:p>
        </p:txBody>
      </p:sp>
      <p:sp>
        <p:nvSpPr>
          <p:cNvPr id="1616" name="Google Shape;1616;p200"/>
          <p:cNvSpPr txBox="1">
            <a:spLocks noGrp="1"/>
          </p:cNvSpPr>
          <p:nvPr>
            <p:ph type="body" idx="1"/>
          </p:nvPr>
        </p:nvSpPr>
        <p:spPr>
          <a:xfrm>
            <a:off x="228600" y="1234450"/>
            <a:ext cx="3820800" cy="168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5E22"/>
                </a:solidFill>
              </a:rPr>
              <a:t>If you build a calculator it will </a:t>
            </a:r>
            <a:r>
              <a:rPr lang="en" i="1">
                <a:solidFill>
                  <a:srgbClr val="FE5E22"/>
                </a:solidFill>
              </a:rPr>
              <a:t>always</a:t>
            </a:r>
            <a:r>
              <a:rPr lang="en">
                <a:solidFill>
                  <a:srgbClr val="FE5E22"/>
                </a:solidFill>
              </a:rPr>
              <a:t> be correct.</a:t>
            </a:r>
            <a:endParaRPr>
              <a:solidFill>
                <a:srgbClr val="FE5E22"/>
              </a:solidFill>
            </a:endParaRPr>
          </a:p>
        </p:txBody>
      </p:sp>
      <p:sp>
        <p:nvSpPr>
          <p:cNvPr id="1617" name="Google Shape;1617;p200"/>
          <p:cNvSpPr txBox="1">
            <a:spLocks noGrp="1"/>
          </p:cNvSpPr>
          <p:nvPr>
            <p:ph type="body" idx="2"/>
          </p:nvPr>
        </p:nvSpPr>
        <p:spPr>
          <a:xfrm>
            <a:off x="4258225" y="1282075"/>
            <a:ext cx="3820800" cy="168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A4E4"/>
                </a:solidFill>
              </a:rPr>
              <a:t>If you build a model it will be wrong </a:t>
            </a:r>
            <a:r>
              <a:rPr lang="en" i="1">
                <a:solidFill>
                  <a:srgbClr val="00A4E4"/>
                </a:solidFill>
              </a:rPr>
              <a:t>immediately</a:t>
            </a:r>
            <a:r>
              <a:rPr lang="en">
                <a:solidFill>
                  <a:srgbClr val="00A4E4"/>
                </a:solidFill>
              </a:rPr>
              <a:t>.</a:t>
            </a:r>
            <a:endParaRPr>
              <a:solidFill>
                <a:srgbClr val="00A4E4"/>
              </a:solidFill>
            </a:endParaRPr>
          </a:p>
        </p:txBody>
      </p:sp>
      <p:cxnSp>
        <p:nvCxnSpPr>
          <p:cNvPr id="1618" name="Google Shape;1618;p200"/>
          <p:cNvCxnSpPr/>
          <p:nvPr/>
        </p:nvCxnSpPr>
        <p:spPr>
          <a:xfrm>
            <a:off x="285750" y="1051625"/>
            <a:ext cx="3781500" cy="0"/>
          </a:xfrm>
          <a:prstGeom prst="straightConnector1">
            <a:avLst/>
          </a:prstGeom>
          <a:noFill/>
          <a:ln w="9525" cap="flat" cmpd="sng">
            <a:solidFill>
              <a:srgbClr val="FF56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9" name="Google Shape;1619;p200"/>
          <p:cNvSpPr txBox="1"/>
          <p:nvPr/>
        </p:nvSpPr>
        <p:spPr>
          <a:xfrm>
            <a:off x="1544700" y="966275"/>
            <a:ext cx="12636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5600"/>
                </a:solidFill>
                <a:latin typeface="Roboto"/>
                <a:ea typeface="Roboto"/>
                <a:cs typeface="Roboto"/>
                <a:sym typeface="Roboto"/>
              </a:rPr>
              <a:t>Deterministic</a:t>
            </a:r>
            <a:endParaRPr sz="1300" b="1">
              <a:solidFill>
                <a:srgbClr val="FF5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0" name="Google Shape;1620;p200"/>
          <p:cNvCxnSpPr/>
          <p:nvPr/>
        </p:nvCxnSpPr>
        <p:spPr>
          <a:xfrm>
            <a:off x="4305300" y="1051625"/>
            <a:ext cx="3819600" cy="0"/>
          </a:xfrm>
          <a:prstGeom prst="straightConnector1">
            <a:avLst/>
          </a:prstGeom>
          <a:noFill/>
          <a:ln w="9525" cap="flat" cmpd="sng">
            <a:solidFill>
              <a:srgbClr val="2D8FE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1" name="Google Shape;1621;p200"/>
          <p:cNvSpPr txBox="1"/>
          <p:nvPr/>
        </p:nvSpPr>
        <p:spPr>
          <a:xfrm>
            <a:off x="5607450" y="966275"/>
            <a:ext cx="12153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Probabilistic</a:t>
            </a:r>
            <a:endParaRPr sz="1300" b="1"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2" name="Google Shape;1622;p200"/>
          <p:cNvSpPr txBox="1"/>
          <p:nvPr/>
        </p:nvSpPr>
        <p:spPr>
          <a:xfrm>
            <a:off x="285750" y="2847975"/>
            <a:ext cx="376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rPr>
              <a:t>2 + 2 = 4</a:t>
            </a:r>
            <a:endParaRPr sz="2400">
              <a:solidFill>
                <a:srgbClr val="FE5E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3" name="Google Shape;1623;p200"/>
          <p:cNvSpPr txBox="1"/>
          <p:nvPr/>
        </p:nvSpPr>
        <p:spPr>
          <a:xfrm>
            <a:off x="4333350" y="2847975"/>
            <a:ext cx="3763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2 + 2 = 99.99% Probability of 4</a:t>
            </a:r>
            <a:endParaRPr sz="2100"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4" name="Google Shape;1624;p200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200"/>
          <p:cNvSpPr txBox="1"/>
          <p:nvPr/>
        </p:nvSpPr>
        <p:spPr>
          <a:xfrm>
            <a:off x="2464175" y="4491224"/>
            <a:ext cx="4176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Most complex problems are not deterministic. 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world isn’t B/W.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6" name="Google Shape;1626;p200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bother?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01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put a model into production.</a:t>
            </a:r>
            <a:endParaRPr/>
          </a:p>
        </p:txBody>
      </p:sp>
      <p:sp>
        <p:nvSpPr>
          <p:cNvPr id="1632" name="Google Shape;1632;p201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201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201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201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201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7" name="Google Shape;1637;p201"/>
          <p:cNvGrpSpPr/>
          <p:nvPr/>
        </p:nvGrpSpPr>
        <p:grpSpPr>
          <a:xfrm>
            <a:off x="3796550" y="1250358"/>
            <a:ext cx="1383000" cy="1232708"/>
            <a:chOff x="3880500" y="1936158"/>
            <a:chExt cx="1383000" cy="1232708"/>
          </a:xfrm>
        </p:grpSpPr>
        <p:pic>
          <p:nvPicPr>
            <p:cNvPr id="1638" name="Google Shape;1638;p2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9" name="Google Shape;1639;p201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40" name="Google Shape;1640;p201"/>
          <p:cNvGrpSpPr/>
          <p:nvPr/>
        </p:nvGrpSpPr>
        <p:grpSpPr>
          <a:xfrm>
            <a:off x="3953150" y="3284377"/>
            <a:ext cx="1069800" cy="908236"/>
            <a:chOff x="3953150" y="3284377"/>
            <a:chExt cx="1069800" cy="908236"/>
          </a:xfrm>
        </p:grpSpPr>
        <p:pic>
          <p:nvPicPr>
            <p:cNvPr id="1641" name="Google Shape;1641;p2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39358" y="3284377"/>
              <a:ext cx="297385" cy="30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2" name="Google Shape;1642;p201"/>
            <p:cNvSpPr/>
            <p:nvPr/>
          </p:nvSpPr>
          <p:spPr>
            <a:xfrm>
              <a:off x="3953150" y="3703013"/>
              <a:ext cx="1069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“Use machine learning!”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43" name="Google Shape;1643;p201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201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5" name="Google Shape;1645;p201"/>
          <p:cNvGrpSpPr/>
          <p:nvPr/>
        </p:nvGrpSpPr>
        <p:grpSpPr>
          <a:xfrm>
            <a:off x="5603123" y="1250358"/>
            <a:ext cx="1383000" cy="1248609"/>
            <a:chOff x="5407313" y="1936158"/>
            <a:chExt cx="1383000" cy="1248609"/>
          </a:xfrm>
        </p:grpSpPr>
        <p:pic>
          <p:nvPicPr>
            <p:cNvPr id="1646" name="Google Shape;1646;p20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7" name="Google Shape;1647;p201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48" name="Google Shape;1648;p201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9" name="Google Shape;1649;p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112" y="1637791"/>
            <a:ext cx="799625" cy="7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201"/>
          <p:cNvSpPr txBox="1"/>
          <p:nvPr/>
        </p:nvSpPr>
        <p:spPr>
          <a:xfrm>
            <a:off x="183425" y="1250358"/>
            <a:ext cx="1383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Business Strategy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51" name="Google Shape;1651;p201"/>
          <p:cNvGrpSpPr/>
          <p:nvPr/>
        </p:nvGrpSpPr>
        <p:grpSpPr>
          <a:xfrm>
            <a:off x="5525" y="3301223"/>
            <a:ext cx="1738800" cy="891389"/>
            <a:chOff x="5525" y="3301223"/>
            <a:chExt cx="1738800" cy="891389"/>
          </a:xfrm>
        </p:grpSpPr>
        <p:sp>
          <p:nvSpPr>
            <p:cNvPr id="1652" name="Google Shape;1652;p201"/>
            <p:cNvSpPr/>
            <p:nvPr/>
          </p:nvSpPr>
          <p:spPr>
            <a:xfrm>
              <a:off x="5525" y="3703013"/>
              <a:ext cx="1738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“Is this applicant qualified?”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653" name="Google Shape;1653;p20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01850" y="3301223"/>
              <a:ext cx="346151" cy="346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4" name="Google Shape;1654;p201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5" name="Google Shape;1655;p2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28075" y="1584191"/>
            <a:ext cx="906825" cy="9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201"/>
          <p:cNvSpPr txBox="1"/>
          <p:nvPr/>
        </p:nvSpPr>
        <p:spPr>
          <a:xfrm>
            <a:off x="1989988" y="1250358"/>
            <a:ext cx="1383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Collect Data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57" name="Google Shape;1657;p201"/>
          <p:cNvGrpSpPr/>
          <p:nvPr/>
        </p:nvGrpSpPr>
        <p:grpSpPr>
          <a:xfrm>
            <a:off x="1846438" y="3241223"/>
            <a:ext cx="1670100" cy="951389"/>
            <a:chOff x="1846438" y="3241223"/>
            <a:chExt cx="1670100" cy="951389"/>
          </a:xfrm>
        </p:grpSpPr>
        <p:sp>
          <p:nvSpPr>
            <p:cNvPr id="1658" name="Google Shape;1658;p201"/>
            <p:cNvSpPr/>
            <p:nvPr/>
          </p:nvSpPr>
          <p:spPr>
            <a:xfrm>
              <a:off x="1846438" y="3703013"/>
              <a:ext cx="16701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“Edu, Employment Type, Employment Length”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659" name="Google Shape;1659;p201"/>
            <p:cNvGrpSpPr/>
            <p:nvPr/>
          </p:nvGrpSpPr>
          <p:grpSpPr>
            <a:xfrm>
              <a:off x="2049340" y="3241223"/>
              <a:ext cx="1264295" cy="444600"/>
              <a:chOff x="1996527" y="3241223"/>
              <a:chExt cx="1264295" cy="444600"/>
            </a:xfrm>
          </p:grpSpPr>
          <p:cxnSp>
            <p:nvCxnSpPr>
              <p:cNvPr id="1660" name="Google Shape;1660;p201"/>
              <p:cNvCxnSpPr/>
              <p:nvPr/>
            </p:nvCxnSpPr>
            <p:spPr>
              <a:xfrm>
                <a:off x="2399138" y="3241223"/>
                <a:ext cx="0" cy="444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D96AC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7D96AC">
                    <a:alpha val="50000"/>
                  </a:srgbClr>
                </a:outerShdw>
              </a:effectLst>
            </p:spPr>
          </p:cxnSp>
          <p:cxnSp>
            <p:nvCxnSpPr>
              <p:cNvPr id="1661" name="Google Shape;1661;p201"/>
              <p:cNvCxnSpPr/>
              <p:nvPr/>
            </p:nvCxnSpPr>
            <p:spPr>
              <a:xfrm>
                <a:off x="2858211" y="3241223"/>
                <a:ext cx="0" cy="444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D96AC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7D96AC">
                    <a:alpha val="50000"/>
                  </a:srgbClr>
                </a:outerShdw>
              </a:effectLst>
            </p:spPr>
          </p:cxnSp>
          <p:pic>
            <p:nvPicPr>
              <p:cNvPr id="1662" name="Google Shape;1662;p20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996527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3" name="Google Shape;1663;p20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455600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4" name="Google Shape;1664;p20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914673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65" name="Google Shape;1665;p201"/>
          <p:cNvGrpSpPr/>
          <p:nvPr/>
        </p:nvGrpSpPr>
        <p:grpSpPr>
          <a:xfrm>
            <a:off x="5697173" y="3301224"/>
            <a:ext cx="1194900" cy="891401"/>
            <a:chOff x="5697173" y="3301224"/>
            <a:chExt cx="1194900" cy="891401"/>
          </a:xfrm>
        </p:grpSpPr>
        <p:sp>
          <p:nvSpPr>
            <p:cNvPr id="1666" name="Google Shape;1666;p201"/>
            <p:cNvSpPr/>
            <p:nvPr/>
          </p:nvSpPr>
          <p:spPr>
            <a:xfrm>
              <a:off x="5697173" y="3703025"/>
              <a:ext cx="11949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Build a webapp for personnel.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667" name="Google Shape;1667;p20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21548" y="3301224"/>
              <a:ext cx="346151" cy="346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taRobot – Presentation Master Dark">
  <a:themeElements>
    <a:clrScheme name="Custom 29">
      <a:dk1>
        <a:srgbClr val="000000"/>
      </a:dk1>
      <a:lt1>
        <a:srgbClr val="FFFFFF"/>
      </a:lt1>
      <a:dk2>
        <a:srgbClr val="F2F0EE"/>
      </a:dk2>
      <a:lt2>
        <a:srgbClr val="E3E7F0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99FF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Robot – Presentation Master">
  <a:themeElements>
    <a:clrScheme name="Custom 29">
      <a:dk1>
        <a:srgbClr val="000000"/>
      </a:dk1>
      <a:lt1>
        <a:srgbClr val="FFFFFF"/>
      </a:lt1>
      <a:dk2>
        <a:srgbClr val="F2F0EE"/>
      </a:dk2>
      <a:lt2>
        <a:srgbClr val="E3E7F0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99FF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1379</Words>
  <Application>Microsoft Macintosh PowerPoint</Application>
  <PresentationFormat>On-screen Show (16:9)</PresentationFormat>
  <Paragraphs>290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Helvetica Neue</vt:lpstr>
      <vt:lpstr>Impact</vt:lpstr>
      <vt:lpstr>Roboto</vt:lpstr>
      <vt:lpstr>Roboto Light</vt:lpstr>
      <vt:lpstr>Titillium Web</vt:lpstr>
      <vt:lpstr>DataRobot – Presentation Master Dark</vt:lpstr>
      <vt:lpstr>DataRobot – Presentation Master</vt:lpstr>
      <vt:lpstr>PowerPoint Presentation</vt:lpstr>
      <vt:lpstr>PowerPoint Presentation</vt:lpstr>
      <vt:lpstr>Delivering value with AI takes five steps.</vt:lpstr>
      <vt:lpstr>There are multiple stakeholders along this journey.</vt:lpstr>
      <vt:lpstr>Simple example of an AI Workflow.</vt:lpstr>
      <vt:lpstr>PowerPoint Presentation</vt:lpstr>
      <vt:lpstr>PowerPoint Presentation</vt:lpstr>
      <vt:lpstr>Fundamentally AI understanding is probabilistic.</vt:lpstr>
      <vt:lpstr>Let’s put a model into production.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Similar individuals near the dot get different outcomes.</vt:lpstr>
      <vt:lpstr>The model has been running in the background, let’s review outcomes.</vt:lpstr>
      <vt:lpstr>Using the historical outcomes, where should we put the green line.  Let’s make sure we are fair by two groups.</vt:lpstr>
      <vt:lpstr>Maybe we should prioritize accuracy within qualified candidates.</vt:lpstr>
      <vt:lpstr>Now the hiring rate is the same for both groups (1 of 3) within the qualified candidates.</vt:lpstr>
      <vt:lpstr>Let’s focus on the rate of disqualification.</vt:lpstr>
      <vt:lpstr>Now the unqualified accuracy is equal, 3 of 4.</vt:lpstr>
      <vt:lpstr>PowerPoint Presentation</vt:lpstr>
      <vt:lpstr>Technology Ethics has additional considerations</vt:lpstr>
      <vt:lpstr>PowerPoint Presentation</vt:lpstr>
      <vt:lpstr>PowerPoint Presentation</vt:lpstr>
      <vt:lpstr>It’s easy to find examples of lost trust in AI.</vt:lpstr>
      <vt:lpstr>Remember this?</vt:lpstr>
      <vt:lpstr>Trust must be pervasive in the entire system.</vt:lpstr>
      <vt:lpstr>PowerPoint Presentation</vt:lpstr>
      <vt:lpstr>Understanding: Define hazards, identify risks &amp; plan mitigations.  In all automated decisions, humans are empowered &amp; have a role to play</vt:lpstr>
      <vt:lpstr>Action: technological guardrails The right tools can assist in carrying out the identification and mitigation of those risks.  </vt:lpstr>
      <vt:lpstr>Trusted AI requires people, process &amp; technology.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Kwartler, Edward</cp:lastModifiedBy>
  <cp:revision>5</cp:revision>
  <dcterms:modified xsi:type="dcterms:W3CDTF">2021-04-15T03:03:53Z</dcterms:modified>
</cp:coreProperties>
</file>